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9" r:id="rId3"/>
    <p:sldId id="264" r:id="rId4"/>
    <p:sldId id="261" r:id="rId5"/>
    <p:sldId id="267" r:id="rId6"/>
    <p:sldId id="272" r:id="rId7"/>
    <p:sldId id="276" r:id="rId8"/>
    <p:sldId id="277" r:id="rId9"/>
    <p:sldId id="274" r:id="rId10"/>
    <p:sldId id="273" r:id="rId11"/>
    <p:sldId id="278" r:id="rId12"/>
    <p:sldId id="275" r:id="rId13"/>
    <p:sldId id="263" r:id="rId14"/>
    <p:sldId id="268" r:id="rId15"/>
    <p:sldId id="257" r:id="rId16"/>
    <p:sldId id="259" r:id="rId17"/>
    <p:sldId id="269" r:id="rId18"/>
    <p:sldId id="282" r:id="rId19"/>
    <p:sldId id="262" r:id="rId20"/>
    <p:sldId id="271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3561F-4487-BD43-96E3-CDBFE5D7766C}" type="datetimeFigureOut">
              <a:rPr lang="en-US" smtClean="0"/>
              <a:t>9/6/2018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6E8C2-DCDF-844D-9666-FA4308792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883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3561F-4487-BD43-96E3-CDBFE5D7766C}" type="datetimeFigureOut">
              <a:rPr lang="en-US" smtClean="0"/>
              <a:t>9/6/2018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6E8C2-DCDF-844D-9666-FA4308792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143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3561F-4487-BD43-96E3-CDBFE5D7766C}" type="datetimeFigureOut">
              <a:rPr lang="en-US" smtClean="0"/>
              <a:t>9/6/2018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6E8C2-DCDF-844D-9666-FA4308792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70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3561F-4487-BD43-96E3-CDBFE5D7766C}" type="datetimeFigureOut">
              <a:rPr lang="en-US" smtClean="0"/>
              <a:t>9/6/2018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6E8C2-DCDF-844D-9666-FA4308792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984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3561F-4487-BD43-96E3-CDBFE5D7766C}" type="datetimeFigureOut">
              <a:rPr lang="en-US" smtClean="0"/>
              <a:t>9/6/2018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6E8C2-DCDF-844D-9666-FA4308792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45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3561F-4487-BD43-96E3-CDBFE5D7766C}" type="datetimeFigureOut">
              <a:rPr lang="en-US" smtClean="0"/>
              <a:t>9/6/2018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6E8C2-DCDF-844D-9666-FA4308792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01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3561F-4487-BD43-96E3-CDBFE5D7766C}" type="datetimeFigureOut">
              <a:rPr lang="en-US" smtClean="0"/>
              <a:t>9/6/2018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6E8C2-DCDF-844D-9666-FA4308792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441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3561F-4487-BD43-96E3-CDBFE5D7766C}" type="datetimeFigureOut">
              <a:rPr lang="en-US" smtClean="0"/>
              <a:t>9/6/2018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6E8C2-DCDF-844D-9666-FA4308792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862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3561F-4487-BD43-96E3-CDBFE5D7766C}" type="datetimeFigureOut">
              <a:rPr lang="en-US" smtClean="0"/>
              <a:t>9/6/2018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6E8C2-DCDF-844D-9666-FA4308792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156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3561F-4487-BD43-96E3-CDBFE5D7766C}" type="datetimeFigureOut">
              <a:rPr lang="en-US" smtClean="0"/>
              <a:t>9/6/2018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6E8C2-DCDF-844D-9666-FA4308792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309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3561F-4487-BD43-96E3-CDBFE5D7766C}" type="datetimeFigureOut">
              <a:rPr lang="en-US" smtClean="0"/>
              <a:t>9/6/2018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6E8C2-DCDF-844D-9666-FA4308792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177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Click to edit Master text styles</a:t>
            </a:r>
          </a:p>
          <a:p>
            <a:pPr lvl="1"/>
            <a:r>
              <a:rPr lang="ru-RU" smtClean="0"/>
              <a:t>Second level</a:t>
            </a:r>
          </a:p>
          <a:p>
            <a:pPr lvl="2"/>
            <a:r>
              <a:rPr lang="ru-RU" smtClean="0"/>
              <a:t>Third level</a:t>
            </a:r>
          </a:p>
          <a:p>
            <a:pPr lvl="3"/>
            <a:r>
              <a:rPr lang="ru-RU" smtClean="0"/>
              <a:t>Fourth level</a:t>
            </a:r>
          </a:p>
          <a:p>
            <a:pPr lvl="4"/>
            <a:r>
              <a:rPr lang="ru-R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53561F-4487-BD43-96E3-CDBFE5D7766C}" type="datetimeFigureOut">
              <a:rPr lang="en-US" smtClean="0"/>
              <a:t>9/6/2018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6E8C2-DCDF-844D-9666-FA43087926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923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29000" y="4902200"/>
            <a:ext cx="4800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</a:rPr>
              <a:t>КОРМОВЫЕ</a:t>
            </a:r>
            <a:r>
              <a:rPr lang="ru-RU" sz="3600" b="1" dirty="0" smtClean="0">
                <a:solidFill>
                  <a:schemeClr val="bg1"/>
                </a:solidFill>
              </a:rPr>
              <a:t/>
            </a:r>
            <a:br>
              <a:rPr lang="ru-RU" sz="3600" b="1" dirty="0" smtClean="0">
                <a:solidFill>
                  <a:schemeClr val="bg1"/>
                </a:solidFill>
              </a:rPr>
            </a:br>
            <a:r>
              <a:rPr lang="ru-RU" sz="3600" b="1" dirty="0" smtClean="0">
                <a:solidFill>
                  <a:schemeClr val="bg1"/>
                </a:solidFill>
              </a:rPr>
              <a:t>п</a:t>
            </a:r>
            <a:r>
              <a:rPr lang="ru-RU" sz="3600" dirty="0" smtClean="0">
                <a:solidFill>
                  <a:schemeClr val="bg1"/>
                </a:solidFill>
              </a:rPr>
              <a:t>ервый сезон</a:t>
            </a:r>
            <a:r>
              <a:rPr lang="ru-RU" sz="3600" b="1" dirty="0">
                <a:solidFill>
                  <a:schemeClr val="bg1"/>
                </a:solidFill>
              </a:rPr>
              <a:t/>
            </a:r>
            <a:br>
              <a:rPr lang="ru-RU" sz="3600" b="1" dirty="0">
                <a:solidFill>
                  <a:schemeClr val="bg1"/>
                </a:solidFill>
              </a:rPr>
            </a:b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12050" y="384720"/>
            <a:ext cx="1435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‘</a:t>
            </a:r>
            <a:r>
              <a:rPr lang="ru-RU" sz="4400" b="1" dirty="0" smtClean="0"/>
              <a:t>18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61601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Вид посевов сои в различных фазах развития при широкорядном способе посева</a:t>
            </a:r>
          </a:p>
        </p:txBody>
      </p:sp>
      <p:pic>
        <p:nvPicPr>
          <p:cNvPr id="39938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54" b="1454"/>
          <a:stretch>
            <a:fillRect/>
          </a:stretch>
        </p:blipFill>
        <p:spPr>
          <a:xfrm>
            <a:off x="107950" y="1484313"/>
            <a:ext cx="6119813" cy="3367087"/>
          </a:xfrm>
        </p:spPr>
      </p:pic>
      <p:pic>
        <p:nvPicPr>
          <p:cNvPr id="3993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5988" y="3500438"/>
            <a:ext cx="5688012" cy="321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300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smtClean="0"/>
              <a:t>Общий вид посевов сои в фазе бобо образования (сверху) </a:t>
            </a:r>
            <a:br>
              <a:rPr lang="ru-RU" sz="2400" smtClean="0"/>
            </a:br>
            <a:r>
              <a:rPr lang="ru-RU" sz="2400" smtClean="0"/>
              <a:t>и во время уборки (снизу), при условии соблюдения основных требований технологии</a:t>
            </a:r>
          </a:p>
        </p:txBody>
      </p:sp>
      <p:pic>
        <p:nvPicPr>
          <p:cNvPr id="24579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2" b="22459"/>
          <a:stretch>
            <a:fillRect/>
          </a:stretch>
        </p:blipFill>
        <p:spPr>
          <a:xfrm>
            <a:off x="1497013" y="1417638"/>
            <a:ext cx="6335712" cy="2465387"/>
          </a:xfrm>
        </p:spPr>
      </p:pic>
      <p:pic>
        <p:nvPicPr>
          <p:cNvPr id="24580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" t="31149" r="19547" b="8878"/>
          <a:stretch>
            <a:fillRect/>
          </a:stretch>
        </p:blipFill>
        <p:spPr bwMode="auto">
          <a:xfrm>
            <a:off x="1476375" y="3933825"/>
            <a:ext cx="6335713" cy="275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11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https://downloader.disk.yandex.ru/preview/d0368af6c54c9ca7a14fba2f1a2a0b90ad757a07058d4729ad84aab7026b70da/5b64fd3a/oMK_XENL6tHDDMDwimLqeYY-dWeFBDVrLIGPTZrU92hWarA5yGHybS3jngmLiqhFTi_W4xdP62csNOGcnvxBFg%3D%3D?uid=0&amp;filename=P2000083.JPG&amp;disposition=inline&amp;hash=&amp;limit=0&amp;content_type=image%2Fjpeg&amp;tknv=v2&amp;size=1903x898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029" y="177800"/>
            <a:ext cx="5657746" cy="424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https://downloader.disk.yandex.ru/preview/b958866c80ab7db3e39a83c0a1faa5934a5df5386b91660db467037be0dbc364/5b64fd14/oMK_XENL6tHDDMDwimLqeXTXbcS8nWvZKOSUI5ZRa5kv_DZ_n4nFgs2tQm6U--iDlI4HZWbKU6fQJcPRqMQjoA%3D%3D?uid=0&amp;filename=P2000066.JPG&amp;disposition=inline&amp;hash=&amp;limit=0&amp;content_type=image%2Fjpeg&amp;tknv=v2&amp;size=1903x898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05250" y="2883064"/>
            <a:ext cx="5019116" cy="376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90604" y="4551363"/>
            <a:ext cx="8229600" cy="1143000"/>
          </a:xfrm>
        </p:spPr>
        <p:txBody>
          <a:bodyPr/>
          <a:lstStyle/>
          <a:p>
            <a:pPr algn="l"/>
            <a:r>
              <a:rPr lang="ru-RU" sz="2800" dirty="0" smtClean="0"/>
              <a:t>Нулевая технология</a:t>
            </a:r>
            <a:br>
              <a:rPr lang="ru-RU" sz="2800" dirty="0" smtClean="0"/>
            </a:br>
            <a:r>
              <a:rPr lang="en-US" sz="2800" dirty="0" smtClean="0"/>
              <a:t>NO TILL</a:t>
            </a:r>
            <a:endParaRPr lang="ru-RU" sz="2800" dirty="0" smtClean="0"/>
          </a:p>
        </p:txBody>
      </p:sp>
    </p:spTree>
    <p:extLst>
      <p:ext uri="{BB962C8B-B14F-4D97-AF65-F5344CB8AC3E}">
        <p14:creationId xmlns:p14="http://schemas.microsoft.com/office/powerpoint/2010/main" val="110740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https://2.downloader.disk.yandex.ru/preview/73e2d1497ea5efb6f2c0e9f4083de6aa2db53f73fdfa1c0b9d01bf3414a44cf6/5b64f503/oMK_XENL6tHDDMDwimLqeVapvsjYHxpx8441uXDnSAYzKt3pRcybajQJ4FJMHhbdNdGXp0IowK7vqbjncyM4tA%3D%3D?uid=0&amp;filename=P2040287.JPG&amp;disposition=inline&amp;hash=&amp;limit=0&amp;content_type=image%2Fjpeg&amp;tknv=v2&amp;size=1280x77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290" y="1568534"/>
            <a:ext cx="3804477" cy="285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29922" y="1567166"/>
            <a:ext cx="3804478" cy="2852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2290" y="251947"/>
            <a:ext cx="78521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Первые результаты </a:t>
            </a:r>
            <a:r>
              <a:rPr lang="ru-RU" sz="3600" dirty="0"/>
              <a:t>на экспериментальной площади</a:t>
            </a:r>
            <a:endParaRPr lang="ru-RU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129850" y="3120382"/>
            <a:ext cx="2908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ПШЕНИЦА ЯРОВАЯ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29850" y="4673600"/>
            <a:ext cx="2908750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/>
              <a:t>39.6 ц/га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77786" y="4673600"/>
            <a:ext cx="2908750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/>
              <a:t>51 </a:t>
            </a:r>
            <a:r>
              <a:rPr lang="ru-RU" sz="5400" b="1" dirty="0" smtClean="0"/>
              <a:t>ц/га</a:t>
            </a:r>
            <a:endParaRPr lang="ru-RU" sz="5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5025386" y="3120382"/>
            <a:ext cx="2908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ЯЧМЕНЬ ЯРОВОЙ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42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35535" y="2444047"/>
            <a:ext cx="2155715" cy="161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https://1.downloader.disk.yandex.ru/preview/2c6aec470bcc758cc006e9413f9108855645443653ef661170106b53ce0d5273/5b64f503/oMK_XENL6tHDDMDwimLqed8Vi-A0yTqu_oZwbtpuGRMtDufVB6vVEPiHyGsTpnPifXUygusO9oVi1GiEDhJ7Xw%3D%3D?uid=0&amp;filename=P2040227.JPG&amp;disposition=inline&amp;hash=&amp;limit=0&amp;content_type=image%2Fjpeg&amp;tknv=v2&amp;size=1280x77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3112" y="2444048"/>
            <a:ext cx="2140098" cy="1604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1.downloader.disk.yandex.ru/preview/d04aba352d68dcacdd51976561e35efda8cf33b9d0e5304f79d6d9223464a6c7/5b64f503/oMK_XENL6tHDDMDwimLqeW5r6xdjrTOVxs-qs3wYzTFEg98ubqTGhgXt9H0CdLX34tqJSWpJADytU3JmSa71Aw%3D%3D?uid=0&amp;filename=P2040233.JPG&amp;disposition=inline&amp;hash=&amp;limit=0&amp;content_type=image%2Fjpeg&amp;tknv=v2&amp;size=1280x77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6444" y="2444048"/>
            <a:ext cx="2155714" cy="161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28445" y="3479913"/>
            <a:ext cx="1687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СОЯ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14225" y="4269557"/>
            <a:ext cx="1802031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6 т/га</a:t>
            </a:r>
            <a:endParaRPr lang="ru-RU" sz="4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889780" y="4269557"/>
            <a:ext cx="1896918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/>
              <a:t>11 </a:t>
            </a:r>
            <a:r>
              <a:rPr lang="ru-RU" sz="4000" b="1" dirty="0" smtClean="0"/>
              <a:t>т/га</a:t>
            </a:r>
            <a:endParaRPr lang="ru-RU" sz="4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160222" y="4269557"/>
            <a:ext cx="1800417" cy="66338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16 т/га</a:t>
            </a:r>
            <a:endParaRPr lang="ru-RU" sz="3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669397" y="3491677"/>
            <a:ext cx="21173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КУКУРУЗА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17932" y="3457660"/>
            <a:ext cx="2531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КУКУРУЗА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7212" y="251658"/>
            <a:ext cx="78521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Прогноз </a:t>
            </a:r>
          </a:p>
          <a:p>
            <a:pPr algn="ctr"/>
            <a:r>
              <a:rPr lang="ru-RU" sz="3600" dirty="0" smtClean="0"/>
              <a:t>(</a:t>
            </a:r>
            <a:r>
              <a:rPr lang="ru-RU" sz="3600" dirty="0"/>
              <a:t>видовая урожайность)</a:t>
            </a:r>
          </a:p>
          <a:p>
            <a:endParaRPr lang="ru-RU" sz="36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4817072" y="1687550"/>
            <a:ext cx="1821950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Традиционное орошение</a:t>
            </a:r>
            <a:endParaRPr lang="ru-RU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6974383" y="1687708"/>
            <a:ext cx="1821950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Капельное</a:t>
            </a:r>
            <a:br>
              <a:rPr lang="ru-RU" sz="2000" dirty="0" smtClean="0"/>
            </a:br>
            <a:r>
              <a:rPr lang="ru-RU" sz="2000" dirty="0" smtClean="0"/>
              <a:t>орошение</a:t>
            </a:r>
            <a:endParaRPr lang="ru-RU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450524" y="1668381"/>
            <a:ext cx="1837100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Т</a:t>
            </a:r>
            <a:r>
              <a:rPr lang="ru-RU" sz="2000" dirty="0" smtClean="0"/>
              <a:t>радиционное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орошение</a:t>
            </a:r>
          </a:p>
        </p:txBody>
      </p:sp>
      <p:pic>
        <p:nvPicPr>
          <p:cNvPr id="22" name="Picture 2" descr="https://1.downloader.disk.yandex.ru/preview/2c6aec470bcc758cc006e9413f9108855645443653ef661170106b53ce0d5273/5b64f503/oMK_XENL6tHDDMDwimLqed8Vi-A0yTqu_oZwbtpuGRMtDufVB6vVEPiHyGsTpnPifXUygusO9oVi1GiEDhJ7Xw%3D%3D?uid=0&amp;filename=P2040227.JPG&amp;disposition=inline&amp;hash=&amp;limit=0&amp;content_type=image%2Fjpeg&amp;tknv=v2&amp;size=1280x77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584" y="2441733"/>
            <a:ext cx="2140098" cy="1604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644611" y="1675514"/>
            <a:ext cx="1837100" cy="7078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Капельное</a:t>
            </a:r>
            <a:br>
              <a:rPr lang="ru-RU" sz="2000" dirty="0"/>
            </a:br>
            <a:r>
              <a:rPr lang="ru-RU" sz="2000" dirty="0"/>
              <a:t>орошение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96155" y="3452470"/>
            <a:ext cx="1687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СОЯ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8670" y="4281845"/>
            <a:ext cx="1802031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4,5 т/га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400038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415" y="2095282"/>
            <a:ext cx="8661170" cy="29588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1415" y="279400"/>
            <a:ext cx="864858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Экономический анализ применяемых технологий в разрезе 1 га согласно планируемой урожайности, при производстве товарного зерна сои и кукурузы</a:t>
            </a:r>
          </a:p>
          <a:p>
            <a:r>
              <a:rPr lang="kk-KZ" sz="2800" dirty="0"/>
              <a:t> 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81123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522" y="3340701"/>
            <a:ext cx="326742" cy="3518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168" y="3809929"/>
            <a:ext cx="293733" cy="2989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168" y="4237606"/>
            <a:ext cx="293733" cy="2989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168" y="4688947"/>
            <a:ext cx="293733" cy="2989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522" y="2871473"/>
            <a:ext cx="326742" cy="3518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522" y="2386944"/>
            <a:ext cx="326742" cy="351876"/>
          </a:xfrm>
          <a:prstGeom prst="rect">
            <a:avLst/>
          </a:prstGeom>
        </p:spPr>
      </p:pic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895" y="1771124"/>
            <a:ext cx="8281025" cy="3314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41415" y="279400"/>
            <a:ext cx="86485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Динамика изменения рентабельности при увеличении плановых показателей</a:t>
            </a:r>
          </a:p>
        </p:txBody>
      </p:sp>
    </p:spTree>
    <p:extLst>
      <p:ext uri="{BB962C8B-B14F-4D97-AF65-F5344CB8AC3E}">
        <p14:creationId xmlns:p14="http://schemas.microsoft.com/office/powerpoint/2010/main" val="34522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533" y="2009003"/>
            <a:ext cx="7480935" cy="356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180" y="3638647"/>
            <a:ext cx="326742" cy="351876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139" y="4134024"/>
            <a:ext cx="323106" cy="328835"/>
          </a:xfrm>
          <a:prstGeom prst="rect">
            <a:avLst/>
          </a:prstGeom>
        </p:spPr>
      </p:pic>
      <p:pic>
        <p:nvPicPr>
          <p:cNvPr id="7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139" y="4613071"/>
            <a:ext cx="323106" cy="328835"/>
          </a:xfrm>
          <a:prstGeom prst="rect">
            <a:avLst/>
          </a:prstGeom>
        </p:spPr>
      </p:pic>
      <p:pic>
        <p:nvPicPr>
          <p:cNvPr id="8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139" y="5105508"/>
            <a:ext cx="323106" cy="328835"/>
          </a:xfrm>
          <a:prstGeom prst="rect">
            <a:avLst/>
          </a:prstGeom>
        </p:spPr>
      </p:pic>
      <p:pic>
        <p:nvPicPr>
          <p:cNvPr id="9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906" y="3169419"/>
            <a:ext cx="326742" cy="351876"/>
          </a:xfrm>
          <a:prstGeom prst="rect">
            <a:avLst/>
          </a:prstGeom>
        </p:spPr>
      </p:pic>
      <p:pic>
        <p:nvPicPr>
          <p:cNvPr id="10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906" y="2674616"/>
            <a:ext cx="326742" cy="3518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1415" y="248577"/>
            <a:ext cx="864858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Экономический анализ применяемых технологий в разрезе 1 га согласно планируемой урожайности, при производстве семян сои и кукурузы</a:t>
            </a:r>
          </a:p>
          <a:p>
            <a:r>
              <a:rPr lang="ru-RU" sz="28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08249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11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71728"/>
            <a:ext cx="8601456" cy="59862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864096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NO TILL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- технология прямого посева, как один из элементов применения инновационных решений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340769"/>
            <a:ext cx="3876112" cy="151216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400" b="1" dirty="0" smtClean="0"/>
              <a:t>Прямой посев </a:t>
            </a:r>
            <a:r>
              <a:rPr lang="mr-IN" sz="1400" b="1" dirty="0" smtClean="0"/>
              <a:t>–</a:t>
            </a:r>
            <a:r>
              <a:rPr lang="ru-RU" sz="1400" b="1" dirty="0" smtClean="0"/>
              <a:t>  технология устойчивого земледелия, отказ от перепахивания земли и мероприятия по сохранению влаги, органических веществ, сокращению производственных затрат.</a:t>
            </a:r>
          </a:p>
          <a:p>
            <a:pPr marL="0" indent="0" algn="just">
              <a:buNone/>
            </a:pPr>
            <a:endParaRPr lang="ru-RU" sz="1100" b="1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95536" y="5373216"/>
            <a:ext cx="25922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chemeClr val="bg1"/>
                </a:solidFill>
              </a:rPr>
              <a:t>С применением технологии посева по покровной культуре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084168" y="5445224"/>
            <a:ext cx="25922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solidFill>
                  <a:schemeClr val="bg1"/>
                </a:solidFill>
              </a:rPr>
              <a:t>С применением традиционных технологий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4572000" y="2996953"/>
            <a:ext cx="3876112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b="1" dirty="0" smtClean="0"/>
              <a:t>Мульча из покровных культур</a:t>
            </a:r>
            <a:endParaRPr lang="ru-RU" sz="1100" b="1" dirty="0"/>
          </a:p>
        </p:txBody>
      </p:sp>
    </p:spTree>
    <p:extLst>
      <p:ext uri="{BB962C8B-B14F-4D97-AF65-F5344CB8AC3E}">
        <p14:creationId xmlns:p14="http://schemas.microsoft.com/office/powerpoint/2010/main" val="319547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1801" y="355600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Научные партнеры</a:t>
            </a:r>
            <a:endParaRPr lang="ru-RU" sz="4000" dirty="0"/>
          </a:p>
        </p:txBody>
      </p:sp>
      <p:pic>
        <p:nvPicPr>
          <p:cNvPr id="6" name="Picture 2" descr="Related image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8338" y="1276350"/>
            <a:ext cx="3459257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254000" y="3622453"/>
            <a:ext cx="8610600" cy="2625947"/>
            <a:chOff x="254000" y="3886200"/>
            <a:chExt cx="7745762" cy="2362200"/>
          </a:xfrm>
        </p:grpSpPr>
        <p:pic>
          <p:nvPicPr>
            <p:cNvPr id="4" name="Picture 2" descr="F:\SVG\Kaskelen\Доклад депутатам 28е\foto\наглядная демонстрация в разнице при применении инноваций и без1.jp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8758"/>
            <a:stretch/>
          </p:blipFill>
          <p:spPr bwMode="auto">
            <a:xfrm>
              <a:off x="254000" y="3886200"/>
              <a:ext cx="3875251" cy="2362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8" name="Picture 2" descr="Image result for Ð¿Ð¾ÑÑÐ¼Ð±ÐµÐ½Ñ Ð¸Ð½ÑÑÐ¸ÑÑÑ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4351" y="3886200"/>
              <a:ext cx="3705411" cy="2362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46114" y="1348018"/>
            <a:ext cx="2117840" cy="179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548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4611" y="476672"/>
            <a:ext cx="8945868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4149080"/>
            <a:ext cx="2794503" cy="2179712"/>
          </a:xfrm>
          <a:prstGeom prst="rect">
            <a:avLst/>
          </a:prstGeom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3347864" y="4221088"/>
            <a:ext cx="5472608" cy="22322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Самые результативные сорта и гибриды будут массово распространяться в республике.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Агротехнопарк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берет на себя роль производителя – репродуктора качественного семенного материала – самого критичного элемента всей структуры, от которого зависят и урожаи, и качество продукции. </a:t>
            </a:r>
          </a:p>
          <a:p>
            <a:pPr marL="0" indent="0" algn="just">
              <a:buFont typeface="Arial" pitchFamily="34" charset="0"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Мощности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Агротехнопарка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позволят производить семенной материал для обеспечения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элитсемхозов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что позволит закрыть потребность фермеров республики в качественном посевном материале и увеличить урожайность сельскохозяйственных культур. </a:t>
            </a:r>
          </a:p>
          <a:p>
            <a:pPr marL="0" indent="0">
              <a:buFont typeface="Arial" pitchFamily="34" charset="0"/>
              <a:buNone/>
            </a:pP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Одна из основных целей проекта:</a:t>
            </a:r>
            <a:br>
              <a:rPr lang="ru-RU" sz="2800" dirty="0" smtClean="0"/>
            </a:br>
            <a:r>
              <a:rPr lang="ru-RU" sz="3600" b="1" dirty="0" smtClean="0"/>
              <a:t>Лучшие семена - отечественным фермерам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407869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273" y="2232940"/>
            <a:ext cx="8926952" cy="2262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90600" y="4946650"/>
            <a:ext cx="8153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Андрей Агеенко</a:t>
            </a:r>
          </a:p>
          <a:p>
            <a:r>
              <a:rPr lang="ru-RU" dirty="0" smtClean="0"/>
              <a:t>Зам. директора по производству</a:t>
            </a:r>
            <a:br>
              <a:rPr lang="ru-RU" dirty="0" smtClean="0"/>
            </a:br>
            <a:r>
              <a:rPr lang="ru-RU" b="1" dirty="0" err="1" smtClean="0"/>
              <a:t>Агропарк</a:t>
            </a:r>
            <a:r>
              <a:rPr lang="ru-RU" b="1" dirty="0" smtClean="0"/>
              <a:t> Каскелен</a:t>
            </a:r>
          </a:p>
          <a:p>
            <a:endParaRPr lang="ru-RU" b="1" dirty="0"/>
          </a:p>
          <a:p>
            <a:r>
              <a:rPr lang="ru-RU" b="1" dirty="0"/>
              <a:t>Телефон: +7 747 958 4041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1507" y="313230"/>
            <a:ext cx="2515011" cy="546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342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355600" y="228600"/>
            <a:ext cx="8407400" cy="6350000"/>
            <a:chOff x="355600" y="304800"/>
            <a:chExt cx="8407400" cy="6350000"/>
          </a:xfrm>
        </p:grpSpPr>
        <p:pic>
          <p:nvPicPr>
            <p:cNvPr id="4" name="Picture 3" descr="F:\SVG\Kyzylorda2018\images\Pics-04.jpg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600" y="304800"/>
              <a:ext cx="8407400" cy="635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Овал 1"/>
            <p:cNvSpPr/>
            <p:nvPr/>
          </p:nvSpPr>
          <p:spPr>
            <a:xfrm>
              <a:off x="3861495" y="3147429"/>
              <a:ext cx="578526" cy="36947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939441" y="777169"/>
            <a:ext cx="480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FFFF00"/>
                </a:solidFill>
              </a:rPr>
              <a:t>Мы здесь</a:t>
            </a:r>
            <a:endParaRPr lang="ru-RU" sz="3600" b="1" dirty="0">
              <a:solidFill>
                <a:srgbClr val="FFFF00"/>
              </a:solidFill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4159214" y="1438382"/>
            <a:ext cx="936764" cy="1736332"/>
          </a:xfrm>
          <a:custGeom>
            <a:avLst/>
            <a:gdLst>
              <a:gd name="connsiteX0" fmla="*/ 940275 w 940275"/>
              <a:gd name="connsiteY0" fmla="*/ 0 h 2054832"/>
              <a:gd name="connsiteX1" fmla="*/ 149165 w 940275"/>
              <a:gd name="connsiteY1" fmla="*/ 503434 h 2054832"/>
              <a:gd name="connsiteX2" fmla="*/ 5327 w 940275"/>
              <a:gd name="connsiteY2" fmla="*/ 2054832 h 2054832"/>
              <a:gd name="connsiteX0" fmla="*/ 936764 w 936764"/>
              <a:gd name="connsiteY0" fmla="*/ 0 h 2054832"/>
              <a:gd name="connsiteX1" fmla="*/ 207299 w 936764"/>
              <a:gd name="connsiteY1" fmla="*/ 698643 h 2054832"/>
              <a:gd name="connsiteX2" fmla="*/ 1816 w 936764"/>
              <a:gd name="connsiteY2" fmla="*/ 2054832 h 205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36764" h="2054832">
                <a:moveTo>
                  <a:pt x="936764" y="0"/>
                </a:moveTo>
                <a:cubicBezTo>
                  <a:pt x="619121" y="80481"/>
                  <a:pt x="363124" y="356171"/>
                  <a:pt x="207299" y="698643"/>
                </a:cubicBezTo>
                <a:cubicBezTo>
                  <a:pt x="51474" y="1041115"/>
                  <a:pt x="-11883" y="1744895"/>
                  <a:pt x="1816" y="2054832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655116" y="5123147"/>
            <a:ext cx="7851885" cy="1200329"/>
          </a:xfrm>
          <a:prstGeom prst="rect">
            <a:avLst/>
          </a:prstGeom>
          <a:solidFill>
            <a:srgbClr val="000000">
              <a:alpha val="65098"/>
            </a:srgbClr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Площадь: 1630 га</a:t>
            </a:r>
          </a:p>
          <a:p>
            <a:r>
              <a:rPr lang="ru-RU" sz="2400" b="1" dirty="0" smtClean="0">
                <a:solidFill>
                  <a:srgbClr val="FFFF00"/>
                </a:solidFill>
              </a:rPr>
              <a:t>Культур: 10</a:t>
            </a:r>
          </a:p>
          <a:p>
            <a:r>
              <a:rPr lang="ru-RU" sz="2400" b="1" dirty="0" smtClean="0">
                <a:solidFill>
                  <a:srgbClr val="FFFF00"/>
                </a:solidFill>
              </a:rPr>
              <a:t>Запущен: 2018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8452" y="5215093"/>
            <a:ext cx="2028869" cy="441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ÐÐ°ÑÑÐ¸Ð½ÐºÐ¸ Ð¿Ð¾ Ð·Ð°Ð¿ÑÐ¾ÑÑ ÑÐµÐ²ÐµÑ-ÑÐ³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16" y="3738656"/>
            <a:ext cx="1044745" cy="108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275508" y="2383486"/>
            <a:ext cx="1624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Алматы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7601803" y="2794221"/>
            <a:ext cx="905198" cy="26598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44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888" y="317500"/>
            <a:ext cx="8910637" cy="622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41415" y="481362"/>
            <a:ext cx="8648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Экономическая эффективность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64479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8600" y="279402"/>
            <a:ext cx="4267200" cy="4056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97400" y="279400"/>
            <a:ext cx="42926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Внедрение:</a:t>
            </a:r>
          </a:p>
          <a:p>
            <a:r>
              <a:rPr lang="ru-RU" sz="3600" b="1" dirty="0" smtClean="0"/>
              <a:t>Автопилот,</a:t>
            </a:r>
          </a:p>
          <a:p>
            <a:r>
              <a:rPr lang="ru-RU" sz="3600" b="1" dirty="0" smtClean="0"/>
              <a:t>параллельное вождение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675" y="5994400"/>
            <a:ext cx="245745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Image result for jdlink ap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3544" y="3348508"/>
            <a:ext cx="4100311" cy="295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96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5203" y="239697"/>
            <a:ext cx="8574743" cy="4829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6229" y="5069150"/>
            <a:ext cx="2134398" cy="142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30394" y="5140432"/>
            <a:ext cx="1835800" cy="1277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62574" y="5140432"/>
            <a:ext cx="42873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При помощи БПЛА и спутниковых картографических данных создаются точные трехмерные карты полей и прилегающих территорий.</a:t>
            </a:r>
          </a:p>
          <a:p>
            <a:r>
              <a:rPr lang="ru-RU" sz="1200" dirty="0" smtClean="0"/>
              <a:t>Для </a:t>
            </a:r>
            <a:r>
              <a:rPr lang="ru-RU" sz="1200" dirty="0"/>
              <a:t>зондирования применяется  </a:t>
            </a:r>
            <a:r>
              <a:rPr lang="ru-RU" sz="1200" dirty="0" err="1"/>
              <a:t>Parrot</a:t>
            </a:r>
            <a:r>
              <a:rPr lang="ru-RU" sz="1200" dirty="0"/>
              <a:t> </a:t>
            </a:r>
            <a:r>
              <a:rPr lang="ru-RU" sz="1200" dirty="0" err="1"/>
              <a:t>Disco</a:t>
            </a:r>
            <a:r>
              <a:rPr lang="ru-RU" sz="1200" dirty="0"/>
              <a:t> </a:t>
            </a:r>
            <a:r>
              <a:rPr lang="ru-RU" sz="1200" dirty="0" err="1"/>
              <a:t>Pro</a:t>
            </a:r>
            <a:r>
              <a:rPr lang="ru-RU" sz="1200" dirty="0"/>
              <a:t> AG оборудованный спектральной камерой </a:t>
            </a:r>
            <a:r>
              <a:rPr lang="ru-RU" sz="1200" dirty="0" err="1"/>
              <a:t>Sequoia</a:t>
            </a:r>
            <a:r>
              <a:rPr lang="ru-RU" sz="1200" dirty="0"/>
              <a:t>. </a:t>
            </a:r>
          </a:p>
          <a:p>
            <a:r>
              <a:rPr lang="ru-RU" sz="1200" dirty="0" smtClean="0"/>
              <a:t>Обработка </a:t>
            </a:r>
            <a:r>
              <a:rPr lang="ru-RU" sz="1200" dirty="0"/>
              <a:t>данных осуществляется на облачной платформе Pix4D.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7048" y="2045635"/>
            <a:ext cx="3657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Внедрение: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Цифровая  картография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527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601663" y="3644900"/>
            <a:ext cx="8229600" cy="360363"/>
          </a:xfrm>
        </p:spPr>
        <p:txBody>
          <a:bodyPr>
            <a:normAutofit fontScale="90000"/>
          </a:bodyPr>
          <a:lstStyle/>
          <a:p>
            <a:r>
              <a:rPr lang="ru-RU" sz="1800" smtClean="0"/>
              <a:t>Корневая система сои (влажная камера): слева - пораженные грибной и бактериальной инфекцией (без обработки семян); справа – обработанные</a:t>
            </a:r>
            <a:br>
              <a:rPr lang="ru-RU" sz="1800" smtClean="0"/>
            </a:br>
            <a:endParaRPr lang="ru-RU" sz="1800" smtClean="0"/>
          </a:p>
        </p:txBody>
      </p:sp>
      <p:pic>
        <p:nvPicPr>
          <p:cNvPr id="18435" name="Рисунок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4005263"/>
            <a:ext cx="5903912" cy="238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Заголовок 1"/>
          <p:cNvSpPr txBox="1">
            <a:spLocks/>
          </p:cNvSpPr>
          <p:nvPr/>
        </p:nvSpPr>
        <p:spPr bwMode="auto">
          <a:xfrm>
            <a:off x="457200" y="115888"/>
            <a:ext cx="8229600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/>
              <a:t>Эффективность мероприятий по оздоровлению семенного материала</a:t>
            </a:r>
          </a:p>
        </p:txBody>
      </p:sp>
      <p:pic>
        <p:nvPicPr>
          <p:cNvPr id="18437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" t="20470" r="2405" b="16531"/>
          <a:stretch>
            <a:fillRect/>
          </a:stretch>
        </p:blipFill>
        <p:spPr bwMode="auto">
          <a:xfrm>
            <a:off x="1793875" y="1174750"/>
            <a:ext cx="5845175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513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598488" y="620713"/>
            <a:ext cx="8229600" cy="1143000"/>
          </a:xfrm>
        </p:spPr>
        <p:txBody>
          <a:bodyPr/>
          <a:lstStyle/>
          <a:p>
            <a:r>
              <a:rPr lang="ru-RU" sz="2400" smtClean="0"/>
              <a:t>При правильном оздоровлении защитно-стимулирующим составом, взошло даже повреждённое семя.</a:t>
            </a:r>
          </a:p>
        </p:txBody>
      </p:sp>
      <p:pic>
        <p:nvPicPr>
          <p:cNvPr id="19459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" t="20576" r="44601" b="36467"/>
          <a:stretch>
            <a:fillRect/>
          </a:stretch>
        </p:blipFill>
        <p:spPr>
          <a:xfrm>
            <a:off x="1042988" y="2205038"/>
            <a:ext cx="7340600" cy="3738562"/>
          </a:xfrm>
        </p:spPr>
      </p:pic>
    </p:spTree>
    <p:extLst>
      <p:ext uri="{BB962C8B-B14F-4D97-AF65-F5344CB8AC3E}">
        <p14:creationId xmlns:p14="http://schemas.microsoft.com/office/powerpoint/2010/main" val="295399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Вид посевов сои в различных фазах развития при посеве по технологии </a:t>
            </a:r>
            <a:r>
              <a:rPr lang="en-US" sz="2800" dirty="0" smtClean="0"/>
              <a:t>twin row (</a:t>
            </a:r>
            <a:r>
              <a:rPr lang="ru-RU" sz="2800" dirty="0" smtClean="0"/>
              <a:t>двойной рядок</a:t>
            </a:r>
            <a:r>
              <a:rPr lang="en-US" sz="2800" dirty="0" smtClean="0"/>
              <a:t>)</a:t>
            </a:r>
            <a:endParaRPr lang="ru-RU" sz="2800" dirty="0" smtClean="0"/>
          </a:p>
        </p:txBody>
      </p:sp>
      <p:pic>
        <p:nvPicPr>
          <p:cNvPr id="40962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139405"/>
            <a:ext cx="8388350" cy="4613275"/>
          </a:xfrm>
        </p:spPr>
      </p:pic>
      <p:pic>
        <p:nvPicPr>
          <p:cNvPr id="4096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7807" y="1292058"/>
            <a:ext cx="5291137" cy="297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629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3986</TotalTime>
  <Words>354</Words>
  <Application>Microsoft Office PowerPoint</Application>
  <PresentationFormat>Экран (4:3)</PresentationFormat>
  <Paragraphs>59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Mangal</vt:lpstr>
      <vt:lpstr>Times New Roman</vt:lpstr>
      <vt:lpstr>Office Theme</vt:lpstr>
      <vt:lpstr>Презентация PowerPoint</vt:lpstr>
      <vt:lpstr>Одна из основных целей проекта: Лучшие семена - отечественным фермерам</vt:lpstr>
      <vt:lpstr>Презентация PowerPoint</vt:lpstr>
      <vt:lpstr>Презентация PowerPoint</vt:lpstr>
      <vt:lpstr>Презентация PowerPoint</vt:lpstr>
      <vt:lpstr>Презентация PowerPoint</vt:lpstr>
      <vt:lpstr>Корневая система сои (влажная камера): слева - пораженные грибной и бактериальной инфекцией (без обработки семян); справа – обработанные </vt:lpstr>
      <vt:lpstr>При правильном оздоровлении защитно-стимулирующим составом, взошло даже повреждённое семя.</vt:lpstr>
      <vt:lpstr>Вид посевов сои в различных фазах развития при посеве по технологии twin row (двойной рядок)</vt:lpstr>
      <vt:lpstr>Вид посевов сои в различных фазах развития при широкорядном способе посева</vt:lpstr>
      <vt:lpstr>Общий вид посевов сои в фазе бобо образования (сверху)  и во время уборки (снизу), при условии соблюдения основных требований технологии</vt:lpstr>
      <vt:lpstr>Нулевая технология NO TILL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NO TILL - технология прямого посева, как один из элементов применения инновационных решений </vt:lpstr>
      <vt:lpstr>Презентация PowerPoint</vt:lpstr>
      <vt:lpstr>Презентация PowerPoint</vt:lpstr>
    </vt:vector>
  </TitlesOfParts>
  <Company>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rinat f</dc:creator>
  <cp:lastModifiedBy>Lenovo</cp:lastModifiedBy>
  <cp:revision>26</cp:revision>
  <dcterms:created xsi:type="dcterms:W3CDTF">2018-08-03T16:01:15Z</dcterms:created>
  <dcterms:modified xsi:type="dcterms:W3CDTF">2018-09-06T15:52:16Z</dcterms:modified>
</cp:coreProperties>
</file>