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52" r:id="rId1"/>
  </p:sldMasterIdLst>
  <p:notesMasterIdLst>
    <p:notesMasterId r:id="rId22"/>
  </p:notesMasterIdLst>
  <p:handoutMasterIdLst>
    <p:handoutMasterId r:id="rId23"/>
  </p:handoutMasterIdLst>
  <p:sldIdLst>
    <p:sldId id="770" r:id="rId2"/>
    <p:sldId id="778" r:id="rId3"/>
    <p:sldId id="779" r:id="rId4"/>
    <p:sldId id="792" r:id="rId5"/>
    <p:sldId id="780" r:id="rId6"/>
    <p:sldId id="783" r:id="rId7"/>
    <p:sldId id="781" r:id="rId8"/>
    <p:sldId id="793" r:id="rId9"/>
    <p:sldId id="750" r:id="rId10"/>
    <p:sldId id="787" r:id="rId11"/>
    <p:sldId id="788" r:id="rId12"/>
    <p:sldId id="784" r:id="rId13"/>
    <p:sldId id="773" r:id="rId14"/>
    <p:sldId id="755" r:id="rId15"/>
    <p:sldId id="785" r:id="rId16"/>
    <p:sldId id="775" r:id="rId17"/>
    <p:sldId id="796" r:id="rId18"/>
    <p:sldId id="799" r:id="rId19"/>
    <p:sldId id="798" r:id="rId20"/>
    <p:sldId id="797" r:id="rId21"/>
  </p:sldIdLst>
  <p:sldSz cx="9906000" cy="6858000" type="A4"/>
  <p:notesSz cx="6794500" cy="100076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66ACAE"/>
    <a:srgbClr val="003300"/>
    <a:srgbClr val="E8F0F4"/>
    <a:srgbClr val="CDE0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26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284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5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10B46ED-F098-4054-83CD-C953409D99B0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5301"/>
            <a:ext cx="2944813" cy="5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505301"/>
            <a:ext cx="2944813" cy="5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D6879D7-39E3-447C-A9A0-C8A3D0597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46265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500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500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AA81B3-2385-4434-BB47-171F74907E8A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750888"/>
            <a:ext cx="5419725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4250"/>
            <a:ext cx="5435600" cy="450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5301"/>
            <a:ext cx="2944813" cy="500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505301"/>
            <a:ext cx="2944813" cy="500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F754DB-C772-4A93-986E-6CE9D9617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9683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5280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73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F754DB-C772-4A93-986E-6CE9D96175E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739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74C15-3878-4D25-9197-48D0C6BA967D}" type="datetime1">
              <a:rPr lang="ru-RU" smtClean="0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BE0B8-F9F6-401F-AAAD-8AEE69C60A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404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0D2DF-D6C1-46B5-9FD3-116623AF737E}" type="datetime1">
              <a:rPr lang="ru-RU" smtClean="0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E6785-E8C9-4AC6-BCB1-24E4A324E6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76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F2AC5-8F19-49C4-BF58-E870D82F9312}" type="datetime1">
              <a:rPr lang="ru-RU" smtClean="0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D01EF-C5B1-4547-9FA6-610D91F9D2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625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6DE5-8E3E-4B72-A031-BF3C9E21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9178529" y="6216651"/>
            <a:ext cx="595048" cy="524933"/>
          </a:xfrm>
        </p:spPr>
        <p:txBody>
          <a:bodyPr lIns="91425" tIns="91425" rIns="91425" bIns="91425">
            <a:noAutofit/>
          </a:bodyPr>
          <a:lstStyle>
            <a:lvl1pPr>
              <a:defRPr sz="1300">
                <a:solidFill>
                  <a:srgbClr val="045C75"/>
                </a:solidFill>
              </a:defRPr>
            </a:lvl1pPr>
          </a:lstStyle>
          <a:p>
            <a:fld id="{49205D98-F402-4F3C-8C62-67BF0568DE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8045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23BA5F-B568-4226-9943-FC94DC43D637}" type="datetime1">
              <a:rPr lang="ru-RU" smtClean="0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11739-2AC7-4863-9C25-E1A031F470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569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776DE-62C7-4139-B0AD-203197C0D722}" type="datetime1">
              <a:rPr lang="ru-RU" smtClean="0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BCA9B-ADA1-462F-AFBD-50749C3D27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099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6C2BB-700F-4F2B-8366-7CA01F0EB77B}" type="datetime1">
              <a:rPr lang="ru-RU" smtClean="0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9A17E-4A6D-4EB3-888F-C12AA3D10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574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F0B39-0A74-4EB9-9510-BB34A49AE535}" type="datetime1">
              <a:rPr lang="ru-RU" smtClean="0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5D9DE-C7EF-4ADD-94DD-B0A9C48B1B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385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2AD0F-E89A-4F96-8DC8-0A2C2A21773C}" type="datetime1">
              <a:rPr lang="ru-RU" smtClean="0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8C501-4E44-47A8-A2AF-558B184CE1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524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21336-24AE-459B-86D4-6476861191CC}" type="datetime1">
              <a:rPr lang="ru-RU" smtClean="0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ED7FC-761C-41C7-8EEA-FB4AC34322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509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535C8-A7C9-4043-B955-6C71C7A7D4CC}" type="datetime1">
              <a:rPr lang="ru-RU" smtClean="0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6ECD6-E301-4507-B7AA-5EC2AD1186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385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A9A27-E0FD-49DA-BEBC-617F6E651B3C}" type="datetime1">
              <a:rPr lang="ru-RU" smtClean="0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AE86-4E51-48C0-8D96-FF5BAA6CA3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675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10124E-14DA-4845-9020-CC2AF552BC4D}" type="datetime1">
              <a:rPr lang="ru-RU" smtClean="0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8BE0B8-F9F6-401F-AAAD-8AEE69C60A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243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</p:sldLayoutIdLst>
  <p:transition spd="slow">
    <p:wheel spokes="8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agro.snauka.ru/wp-content/uploads/2013/10/11.bm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w\Downloads\Social Media Strategy.png"/>
          <p:cNvPicPr>
            <a:picLocks noChangeAspect="1" noChangeArrowheads="1"/>
          </p:cNvPicPr>
          <p:nvPr/>
        </p:nvPicPr>
        <p:blipFill>
          <a:blip r:embed="rId2" cstate="print"/>
          <a:srcRect l="-2068" t="3299" b="2930"/>
          <a:stretch>
            <a:fillRect/>
          </a:stretch>
        </p:blipFill>
        <p:spPr bwMode="auto">
          <a:xfrm>
            <a:off x="698906" y="-24"/>
            <a:ext cx="9187994" cy="685802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4212" y="6131502"/>
            <a:ext cx="578387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 сентября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84648" y="3293353"/>
            <a:ext cx="4418166" cy="17119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71754" y="3501009"/>
            <a:ext cx="42203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Aft>
                <a:spcPts val="0"/>
              </a:spcAft>
            </a:pP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Ермеков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Фараби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Керимбаевич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spcAft>
                <a:spcPts val="0"/>
              </a:spcAft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Заведующий Центра ГИС-технологий</a:t>
            </a:r>
          </a:p>
          <a:p>
            <a:pPr algn="ctr" eaLnBrk="0" hangingPunct="0">
              <a:spcAft>
                <a:spcPts val="0"/>
              </a:spcAft>
            </a:pP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КазАТУ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им.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С.Сейфуллина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6896" y="2271819"/>
            <a:ext cx="4550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ЦИФРОВИЗАЦИЯ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СЕЛЬСКОГО ХОЗЯЙСТВА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9" name="Рисунок 8" descr="E:\ImagE\Фото\КАТУ\Фараби Ермеков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358825"/>
            <a:ext cx="1387093" cy="1730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36255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29264" y="6381328"/>
            <a:ext cx="2311400" cy="365125"/>
          </a:xfrm>
          <a:noFill/>
          <a:ln>
            <a:noFill/>
          </a:ln>
        </p:spPr>
        <p:txBody>
          <a:bodyPr lIns="89985" tIns="46792" rIns="89985" bIns="46792" anchor="b"/>
          <a:lstStyle/>
          <a:p>
            <a:pPr defTabSz="449263">
              <a:buClr>
                <a:srgbClr val="000066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5C68B6-61C2-468F-89AB-4B9F7531AA68}" type="slidenum">
              <a:rPr lang="ru-RU" sz="2000" smtClean="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pPr defTabSz="449263">
                <a:buClr>
                  <a:srgbClr val="000066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ru-RU" sz="200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07" b="2423"/>
          <a:stretch/>
        </p:blipFill>
        <p:spPr>
          <a:xfrm>
            <a:off x="716280" y="404664"/>
            <a:ext cx="8869558" cy="5797867"/>
          </a:xfrm>
          <a:prstGeom prst="rect">
            <a:avLst/>
          </a:prstGeom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432312" y="476671"/>
            <a:ext cx="9000999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/>
        </p:spPr>
        <p:txBody>
          <a:bodyPr lIns="91425" tIns="45712" rIns="91425" bIns="45712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368" y="44624"/>
            <a:ext cx="9119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Спектральные </a:t>
            </a:r>
            <a:r>
              <a:rPr lang="ru-RU" alt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каналы</a:t>
            </a:r>
            <a:endParaRPr lang="ru-RU" altLang="ru-RU" sz="1800" b="1" cap="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472" y="6165304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Начата работа по составлению спектральной библиотеки </a:t>
            </a:r>
          </a:p>
          <a:p>
            <a:pPr algn="ctr"/>
            <a:r>
              <a:rPr lang="ru-RU" sz="1800" dirty="0" smtClean="0"/>
              <a:t>адаптированной для территории Казахстана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3578434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gro.snauka.ru/wp-content/uploads/2013/10/11.bmp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99766"/>
            <a:ext cx="9144000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89985" tIns="46792" rIns="89985" bIns="46792" rtlCol="0" anchor="b"/>
          <a:lstStyle/>
          <a:p>
            <a:pPr defTabSz="449263">
              <a:buClr>
                <a:srgbClr val="000066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5C68B6-61C2-468F-89AB-4B9F7531AA68}" type="slidenum">
              <a:rPr lang="ru-RU" sz="2000" smtClean="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pPr defTabSz="449263">
                <a:buClr>
                  <a:srgbClr val="000066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ru-RU" sz="200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200" y="188640"/>
            <a:ext cx="913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Спектральные образы посевов яровой пшеницы зараженных различными болезнями на максимальной стадии развития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416497" y="834971"/>
            <a:ext cx="9000999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/>
        </p:spPr>
        <p:txBody>
          <a:bodyPr lIns="91425" tIns="45712" rIns="91425" bIns="45712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82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Сорники01.jpg"/>
          <p:cNvPicPr/>
          <p:nvPr/>
        </p:nvPicPr>
        <p:blipFill>
          <a:blip r:embed="rId2" cstate="print"/>
          <a:srcRect l="21817" t="10281" r="42697" b="10281"/>
          <a:stretch>
            <a:fillRect/>
          </a:stretch>
        </p:blipFill>
        <p:spPr bwMode="auto">
          <a:xfrm>
            <a:off x="211198" y="1080793"/>
            <a:ext cx="4680000" cy="34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318777" y="4125732"/>
            <a:ext cx="2301745" cy="307777"/>
            <a:chOff x="344488" y="4077072"/>
            <a:chExt cx="2301745" cy="307777"/>
          </a:xfrm>
        </p:grpSpPr>
        <p:pic>
          <p:nvPicPr>
            <p:cNvPr id="7" name="Рисунок 6" descr="G:\Сорники01.jpg"/>
            <p:cNvPicPr/>
            <p:nvPr/>
          </p:nvPicPr>
          <p:blipFill>
            <a:blip r:embed="rId2" cstate="print"/>
            <a:srcRect l="51530" t="67044" r="47349" b="31390"/>
            <a:stretch>
              <a:fillRect/>
            </a:stretch>
          </p:blipFill>
          <p:spPr bwMode="auto">
            <a:xfrm flipV="1">
              <a:off x="344488" y="4143810"/>
              <a:ext cx="252000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556671" y="4077072"/>
              <a:ext cx="20895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- сорные растения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4312" y="4643446"/>
          <a:ext cx="9209548" cy="773484"/>
        </p:xfrm>
        <a:graphic>
          <a:graphicData uri="http://schemas.openxmlformats.org/drawingml/2006/table">
            <a:tbl>
              <a:tblPr/>
              <a:tblGrid>
                <a:gridCol w="1006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2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95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47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669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25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Поле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Вьюнок полевой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Молочай лозный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Осот полевой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Молокан татарский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10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 га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слабая – 2шт.  на 1 м</a:t>
                      </a:r>
                      <a:r>
                        <a:rPr lang="ru-RU" sz="1400" b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слабая – 3шт.  на 1 м</a:t>
                      </a:r>
                      <a:r>
                        <a:rPr lang="ru-RU" sz="1400" b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слабая – 2шт.  на 1 м</a:t>
                      </a:r>
                      <a:r>
                        <a:rPr lang="ru-RU" sz="1400" b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слабая – 2шт.  на 1 м</a:t>
                      </a:r>
                      <a:r>
                        <a:rPr lang="ru-RU" sz="1400" b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4312" y="5500702"/>
          <a:ext cx="9209549" cy="1018848"/>
        </p:xfrm>
        <a:graphic>
          <a:graphicData uri="http://schemas.openxmlformats.org/drawingml/2006/table">
            <a:tbl>
              <a:tblPr/>
              <a:tblGrid>
                <a:gridCol w="851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30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04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5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78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82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930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31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Поле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Вьюнок полевой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Молочай лозный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Осот полевой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Молокан татарский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Пырей ползучий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Овсюг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 11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250 га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слабая – 2шт.  на 1 м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слабая – 3шт.  на 1 м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слабая – 2шт.  на 1 м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слабая – 2шт.  на 1 м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слабая – 6 шт.  на 1 м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слабая – 4 шт.  на 1 м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27" marR="10127" marT="9348" marB="93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754" y="71414"/>
            <a:ext cx="9792494" cy="584759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Карта засоренности, развития болезней и вредителей полей </a:t>
            </a:r>
            <a:b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тоо</a:t>
            </a: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16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найдоровское</a:t>
            </a: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Карагандинская область</a:t>
            </a:r>
            <a:endParaRPr lang="kk-KZ" sz="1600" b="1" cap="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200472" y="692696"/>
            <a:ext cx="9432925" cy="0"/>
          </a:xfrm>
          <a:prstGeom prst="line">
            <a:avLst/>
          </a:prstGeom>
          <a:noFill/>
          <a:ln w="57150" cmpd="thinThick">
            <a:solidFill>
              <a:schemeClr val="tx2">
                <a:lumMod val="75000"/>
              </a:schemeClr>
            </a:solidFill>
            <a:round/>
            <a:headEnd/>
            <a:tailEnd/>
          </a:ln>
          <a:extLst/>
        </p:spPr>
        <p:txBody>
          <a:bodyPr lIns="91425" tIns="45712" rIns="91425" bIns="45712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85" t="6196" r="30020" b="5001"/>
          <a:stretch>
            <a:fillRect/>
          </a:stretch>
        </p:blipFill>
        <p:spPr>
          <a:xfrm>
            <a:off x="5051051" y="1080008"/>
            <a:ext cx="4680000" cy="34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042368" y="3857628"/>
            <a:ext cx="82541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Трипсы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16" idx="3"/>
          </p:cNvCxnSpPr>
          <p:nvPr/>
        </p:nvCxnSpPr>
        <p:spPr>
          <a:xfrm flipV="1">
            <a:off x="5867787" y="3071810"/>
            <a:ext cx="2228485" cy="939707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6" idx="3"/>
          </p:cNvCxnSpPr>
          <p:nvPr/>
        </p:nvCxnSpPr>
        <p:spPr>
          <a:xfrm flipV="1">
            <a:off x="5867787" y="3286124"/>
            <a:ext cx="2371361" cy="725393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953132" y="1285860"/>
            <a:ext cx="104208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Септориоз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21" idx="2"/>
          </p:cNvCxnSpPr>
          <p:nvPr/>
        </p:nvCxnSpPr>
        <p:spPr>
          <a:xfrm rot="16200000" flipH="1">
            <a:off x="7224797" y="843012"/>
            <a:ext cx="263729" cy="176497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1" idx="2"/>
          </p:cNvCxnSpPr>
          <p:nvPr/>
        </p:nvCxnSpPr>
        <p:spPr>
          <a:xfrm rot="16200000" flipH="1">
            <a:off x="6617574" y="1450235"/>
            <a:ext cx="763793" cy="1050596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1" idx="2"/>
          </p:cNvCxnSpPr>
          <p:nvPr/>
        </p:nvCxnSpPr>
        <p:spPr>
          <a:xfrm rot="16200000" flipH="1">
            <a:off x="6117508" y="1950301"/>
            <a:ext cx="1263859" cy="55053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9234487" y="6492875"/>
            <a:ext cx="671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fld id="{C0F7DF5F-46A2-4C16-8AAA-7B748E56B924}" type="slidenum">
              <a:rPr lang="en-GB" sz="200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66"/>
                </a:buClr>
                <a:buSzPct val="100000"/>
                <a:buFont typeface="Lucida Fax" pitchFamily="18" charset="0"/>
                <a:buNone/>
              </a:pPr>
              <a:t>12</a:t>
            </a:fld>
            <a:endParaRPr lang="en-GB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777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33754" y="189819"/>
            <a:ext cx="9038492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ctr">
              <a:defRPr/>
            </a:pPr>
            <a:r>
              <a:rPr lang="ru-RU" altLang="ru-RU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РЕШЕНИИ – ТОЧНОЕ ЗЕМЛЕДЕЛИЕ</a:t>
            </a:r>
            <a:endParaRPr lang="ru-RU" altLang="ru-RU" sz="2400" b="1" cap="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600780" y="642918"/>
            <a:ext cx="8707315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/>
        </p:spPr>
        <p:txBody>
          <a:bodyPr lIns="91425" tIns="45712" rIns="91425" bIns="45712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17251" y="6350025"/>
            <a:ext cx="61985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fld id="{C0F7DF5F-46A2-4C16-8AAA-7B748E56B924}" type="slidenum">
              <a:rPr lang="en-GB" sz="200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66"/>
                </a:buClr>
                <a:buSzPct val="100000"/>
                <a:buFont typeface="Lucida Fax" pitchFamily="18" charset="0"/>
                <a:buNone/>
              </a:pPr>
              <a:t>13</a:t>
            </a:fld>
            <a:endParaRPr lang="en-GB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00779" y="6357958"/>
            <a:ext cx="8707315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5" tIns="45712" rIns="91425" bIns="45712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9596" y="642919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b="1" i="1" dirty="0" smtClean="0"/>
              <a:t>Точное </a:t>
            </a:r>
            <a:r>
              <a:rPr lang="ru-RU" sz="2400" b="1" i="1" dirty="0"/>
              <a:t>земледелие</a:t>
            </a:r>
            <a:r>
              <a:rPr lang="ru-RU" sz="2400" dirty="0"/>
              <a:t> – это управление продуктивностью посевов c учётом </a:t>
            </a:r>
            <a:r>
              <a:rPr lang="ru-RU" sz="2400" dirty="0" err="1"/>
              <a:t>внутрипольной</a:t>
            </a:r>
            <a:r>
              <a:rPr lang="en-US" sz="2400" dirty="0"/>
              <a:t> </a:t>
            </a:r>
            <a:r>
              <a:rPr lang="ru-RU" sz="2400" dirty="0"/>
              <a:t>вариабельности среды обитания растений (оптимальное управление для каждого</a:t>
            </a:r>
            <a:r>
              <a:rPr lang="en-US" sz="2400" dirty="0"/>
              <a:t> </a:t>
            </a:r>
            <a:r>
              <a:rPr lang="ru-RU" sz="2400" dirty="0" smtClean="0"/>
              <a:t>элементарного участка </a:t>
            </a:r>
            <a:r>
              <a:rPr lang="ru-RU" sz="2400" dirty="0"/>
              <a:t>поля). </a:t>
            </a:r>
          </a:p>
          <a:p>
            <a:pPr indent="355600" algn="just"/>
            <a:r>
              <a:rPr lang="ru-RU" sz="2400" b="1" i="1" dirty="0" smtClean="0"/>
              <a:t>Цель</a:t>
            </a:r>
            <a:r>
              <a:rPr lang="ru-RU" sz="2400" dirty="0" smtClean="0"/>
              <a:t>  </a:t>
            </a:r>
            <a:r>
              <a:rPr lang="ru-RU" sz="2400" dirty="0"/>
              <a:t>- дать каждому растению (или животному) то, что ему нужно для оптимального роста, при одновременном сокращении затрат (производство продукции «больше с меньшими затратами»).</a:t>
            </a:r>
          </a:p>
        </p:txBody>
      </p:sp>
      <p:pic>
        <p:nvPicPr>
          <p:cNvPr id="7" name="Picture 2" descr="Результат агрохимического обследования 'традиционным' способом (P2O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52" y="3755501"/>
            <a:ext cx="3929090" cy="248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Результат агрохимического обследования 'ТОЧНЫМ' способом (P2O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3046" y="3755501"/>
            <a:ext cx="40084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4050038" y="3755502"/>
            <a:ext cx="698500" cy="344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352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5300" y="-24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/>
            <a:r>
              <a:rPr lang="ru-RU" altLang="ru-RU" sz="2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Электронные агрохимические картограммы </a:t>
            </a:r>
            <a:r>
              <a:rPr lang="en-US" altLang="ru-RU" sz="2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en-US" altLang="ru-RU" sz="2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altLang="ru-RU" sz="2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9 пилотных </a:t>
            </a:r>
            <a:r>
              <a:rPr lang="ru-RU" altLang="ru-RU" sz="22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хозяйств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238094" y="785794"/>
            <a:ext cx="9432925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/>
        </p:spPr>
        <p:txBody>
          <a:bodyPr lIns="91425" tIns="45712" rIns="91425" bIns="45712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6" descr="D:\Users\Zhanna\Desktop\ФОТО Хозяйств КАТУ\Картограмма сождежания легкогидролизуемго азота Дихан Агро.pn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48" r="37641" b="10813"/>
          <a:stretch/>
        </p:blipFill>
        <p:spPr bwMode="auto">
          <a:xfrm>
            <a:off x="416496" y="1700808"/>
            <a:ext cx="3960440" cy="34563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9167843" y="6429398"/>
            <a:ext cx="671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fld id="{C0F7DF5F-46A2-4C16-8AAA-7B748E56B924}" type="slidenum">
              <a:rPr lang="en-GB" sz="200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66"/>
                </a:buClr>
                <a:buSzPct val="100000"/>
                <a:buFont typeface="Lucida Fax" pitchFamily="18" charset="0"/>
                <a:buNone/>
              </a:pPr>
              <a:t>14</a:t>
            </a:fld>
            <a:endParaRPr lang="en-GB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5022" y="1392670"/>
            <a:ext cx="160338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ТОО </a:t>
            </a:r>
            <a:r>
              <a:rPr lang="ru-RU" sz="1300" b="1" dirty="0" err="1">
                <a:solidFill>
                  <a:schemeClr val="tx2">
                    <a:lumMod val="75000"/>
                  </a:schemeClr>
                </a:solidFill>
              </a:rPr>
              <a:t>Дихан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Плюс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7257222"/>
              </p:ext>
            </p:extLst>
          </p:nvPr>
        </p:nvGraphicFramePr>
        <p:xfrm>
          <a:off x="1670447" y="5301208"/>
          <a:ext cx="1452538" cy="134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385"/>
                <a:gridCol w="1010153"/>
              </a:tblGrid>
              <a:tr h="156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очень низкое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56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низкое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56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среднее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56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50F7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повышенное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56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высокое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56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очень высокое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0" y="1088740"/>
            <a:ext cx="5063822" cy="307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Картограмма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легкогидролизуемого азота,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мг/кг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57" t="30494" r="53513" b="43590"/>
          <a:stretch/>
        </p:blipFill>
        <p:spPr bwMode="auto">
          <a:xfrm>
            <a:off x="6357156" y="5301208"/>
            <a:ext cx="23762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097016" y="1088740"/>
            <a:ext cx="4567340" cy="307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Картограмма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подвижного фосфора, мг/кг</a:t>
            </a:r>
          </a:p>
        </p:txBody>
      </p:sp>
      <p:pic>
        <p:nvPicPr>
          <p:cNvPr id="14" name="Picture 8" descr="D:\Users\Zhanna\Desktop\Садчиковское.jp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46" r="27154"/>
          <a:stretch/>
        </p:blipFill>
        <p:spPr bwMode="auto">
          <a:xfrm>
            <a:off x="5457056" y="1700808"/>
            <a:ext cx="4176464" cy="34563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664791" y="1392670"/>
            <a:ext cx="176099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ТОО </a:t>
            </a:r>
            <a:r>
              <a:rPr lang="ru-RU" sz="1300" b="1" dirty="0" err="1">
                <a:solidFill>
                  <a:schemeClr val="tx2">
                    <a:lumMod val="75000"/>
                  </a:schemeClr>
                </a:solidFill>
              </a:rPr>
              <a:t>Садчиковское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50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67842" y="6357958"/>
            <a:ext cx="671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r>
              <a:rPr lang="en-US" sz="2000" dirty="0" smtClean="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t>15</a:t>
            </a:r>
            <a:endParaRPr lang="en-GB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14" y="751084"/>
            <a:ext cx="4572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750712"/>
            <a:ext cx="4503674" cy="29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29967" y="71414"/>
            <a:ext cx="39187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ctr"/>
            <a:r>
              <a:rPr lang="ru-RU" altLang="ru-RU" sz="19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УРОЖАЙНОСТИ</a:t>
            </a:r>
            <a:endParaRPr lang="ru-RU" altLang="ru-RU" sz="1900" b="1" cap="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166654" y="548680"/>
            <a:ext cx="9432925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/>
        </p:spPr>
        <p:txBody>
          <a:bodyPr lIns="91425" tIns="45712" rIns="91425" bIns="45712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ÐÐ°ÑÑÐ¸Ð½ÐºÐ¸ Ð¿Ð¾ Ð·Ð°Ð¿ÑÐ¾ÑÑ ÑÐ¾ÑÐ½Ð¾Ðµ Ð·ÐµÐ¼Ð»ÐµÐ´ÐµÐ»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16" y="3707009"/>
            <a:ext cx="4514336" cy="3017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ÑÐ¾ÑÐ½Ð¾Ðµ Ð·ÐµÐ¼Ð»ÐµÐ´ÐµÐ»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6" r="3590"/>
          <a:stretch/>
        </p:blipFill>
        <p:spPr bwMode="auto">
          <a:xfrm>
            <a:off x="347629" y="3714787"/>
            <a:ext cx="4536504" cy="295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3802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33754" y="189819"/>
            <a:ext cx="9038492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ЭКОНОМИЧЕСКИЙ ЭФФЕКТ - МИРОВОЙ ОПЫТ</a:t>
            </a:r>
            <a:endParaRPr lang="ru-RU" altLang="ru-RU" sz="24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600780" y="764704"/>
            <a:ext cx="8707315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/>
        </p:spPr>
        <p:txBody>
          <a:bodyPr lIns="91425" tIns="45712" rIns="91425" bIns="45712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17251" y="6350025"/>
            <a:ext cx="61985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fld id="{C0F7DF5F-46A2-4C16-8AAA-7B748E56B924}" type="slidenum">
              <a:rPr lang="en-GB" sz="200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66"/>
                </a:buClr>
                <a:buSzPct val="100000"/>
                <a:buFont typeface="Lucida Fax" pitchFamily="18" charset="0"/>
                <a:buNone/>
              </a:pPr>
              <a:t>16</a:t>
            </a:fld>
            <a:endParaRPr lang="en-GB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00779" y="6215082"/>
            <a:ext cx="8707315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5" tIns="45712" rIns="91425" bIns="45712"/>
          <a:lstStyle/>
          <a:p>
            <a:endParaRPr lang="ru-RU"/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61430" y="1028598"/>
            <a:ext cx="9272090" cy="412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marL="628650" indent="-457200"/>
            <a:r>
              <a:rPr lang="ru-RU" sz="2400" dirty="0" smtClean="0"/>
              <a:t>Точное земледелие позволит:</a:t>
            </a:r>
            <a:endParaRPr lang="ru-RU" sz="2400" dirty="0"/>
          </a:p>
          <a:p>
            <a:pPr marL="628650" indent="-457200">
              <a:buFontTx/>
              <a:buChar char="-"/>
            </a:pPr>
            <a:r>
              <a:rPr lang="ru-RU" sz="2400" dirty="0"/>
              <a:t>погектарный высев семян </a:t>
            </a:r>
            <a:r>
              <a:rPr lang="ru-RU" sz="2400" dirty="0" smtClean="0"/>
              <a:t>снизить на </a:t>
            </a:r>
            <a:r>
              <a:rPr lang="ru-RU" sz="2400" dirty="0"/>
              <a:t>10-20%,</a:t>
            </a:r>
          </a:p>
          <a:p>
            <a:pPr marL="628650" indent="-457200">
              <a:buFontTx/>
              <a:buChar char="-"/>
            </a:pPr>
            <a:r>
              <a:rPr lang="ru-RU" sz="2400" dirty="0"/>
              <a:t>расход удобрений снизить </a:t>
            </a:r>
            <a:r>
              <a:rPr lang="ru-RU" sz="2400" dirty="0" smtClean="0"/>
              <a:t>на </a:t>
            </a:r>
            <a:r>
              <a:rPr lang="ru-RU" sz="2400" dirty="0"/>
              <a:t>30-50 %, </a:t>
            </a:r>
          </a:p>
          <a:p>
            <a:pPr marL="628650" indent="-457200">
              <a:buFontTx/>
              <a:buChar char="-"/>
            </a:pPr>
            <a:r>
              <a:rPr lang="ru-RU" sz="2400" dirty="0"/>
              <a:t>расход средств защиты растений снизить </a:t>
            </a:r>
            <a:r>
              <a:rPr lang="ru-RU" sz="2400" dirty="0" smtClean="0"/>
              <a:t>на </a:t>
            </a:r>
            <a:r>
              <a:rPr lang="ru-RU" sz="2400" dirty="0"/>
              <a:t>26-35%,</a:t>
            </a:r>
          </a:p>
          <a:p>
            <a:pPr marL="628650" indent="-457200">
              <a:buFontTx/>
              <a:buChar char="-"/>
            </a:pPr>
            <a:r>
              <a:rPr lang="ru-RU" sz="2400" dirty="0"/>
              <a:t>расход горюче-смазочных материалов снизить </a:t>
            </a:r>
            <a:r>
              <a:rPr lang="ru-RU" sz="2400" dirty="0" smtClean="0"/>
              <a:t>на </a:t>
            </a:r>
            <a:r>
              <a:rPr lang="ru-RU" sz="2400" dirty="0"/>
              <a:t>18-30%,</a:t>
            </a:r>
          </a:p>
          <a:p>
            <a:pPr marL="628650" indent="-457200">
              <a:buFontTx/>
              <a:buChar char="-"/>
            </a:pPr>
            <a:r>
              <a:rPr lang="ru-RU" sz="2400" dirty="0" smtClean="0"/>
              <a:t>снизить загрязнение </a:t>
            </a:r>
            <a:r>
              <a:rPr lang="ru-RU" sz="2400" dirty="0"/>
              <a:t>окружающей </a:t>
            </a:r>
            <a:r>
              <a:rPr lang="ru-RU" sz="2400" dirty="0" smtClean="0"/>
              <a:t>среды</a:t>
            </a:r>
          </a:p>
          <a:p>
            <a:pPr marL="628650" indent="-457200"/>
            <a:r>
              <a:rPr lang="ru-RU" sz="2400" dirty="0" smtClean="0"/>
              <a:t>  </a:t>
            </a:r>
          </a:p>
          <a:p>
            <a:pPr marL="628650" indent="-457200">
              <a:buFontTx/>
              <a:buChar char="-"/>
            </a:pPr>
            <a:r>
              <a:rPr lang="ru-RU" sz="2400" dirty="0" smtClean="0"/>
              <a:t>обеспечить повышение </a:t>
            </a:r>
            <a:r>
              <a:rPr lang="ru-RU" sz="2400" dirty="0"/>
              <a:t>урожайности на 35-40%,</a:t>
            </a:r>
          </a:p>
          <a:p>
            <a:pPr marL="628650" indent="-457200">
              <a:buFontTx/>
              <a:buChar char="-"/>
            </a:pPr>
            <a:r>
              <a:rPr lang="ru-RU" sz="2400" dirty="0" smtClean="0"/>
              <a:t>обеспечить повышение </a:t>
            </a:r>
            <a:r>
              <a:rPr lang="ru-RU" sz="2400" dirty="0"/>
              <a:t>качества сельскохозяйственной продукции</a:t>
            </a:r>
          </a:p>
          <a:p>
            <a:pPr indent="258763" algn="just"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14204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456" y="1772816"/>
            <a:ext cx="2304256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63487" y="71414"/>
            <a:ext cx="7451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ctr"/>
            <a:r>
              <a:rPr lang="ru-RU" alt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посевных комплексов  в </a:t>
            </a:r>
            <a:br>
              <a:rPr lang="ru-RU" alt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ТОО «Трояна» и ТОО «</a:t>
            </a:r>
            <a:r>
              <a:rPr lang="ru-RU" altLang="ru-RU" sz="16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Садчиковское</a:t>
            </a:r>
            <a:r>
              <a:rPr lang="ru-RU" alt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altLang="ru-RU" sz="16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Костанайская</a:t>
            </a:r>
            <a:r>
              <a:rPr lang="ru-RU" alt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область)</a:t>
            </a:r>
            <a:endParaRPr lang="ru-RU" altLang="ru-RU" sz="1600" b="1" cap="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94195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Установлена система дифференцированного внесения удобрений и параллельного вождения «Агронавигатор-Дозатор»</a:t>
            </a:r>
            <a:endParaRPr lang="ru-RU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024966" y="6350023"/>
            <a:ext cx="671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fld id="{C0F7DF5F-46A2-4C16-8AAA-7B748E56B924}" type="slidenum">
              <a:rPr lang="en-GB" sz="200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66"/>
                </a:buClr>
                <a:buSzPct val="100000"/>
                <a:buFont typeface="Lucida Fax" pitchFamily="18" charset="0"/>
                <a:buNone/>
              </a:pPr>
              <a:t>17</a:t>
            </a:fld>
            <a:endParaRPr lang="en-GB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166654" y="692696"/>
            <a:ext cx="9432925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/>
        </p:spPr>
        <p:txBody>
          <a:bodyPr lIns="91425" tIns="45712" rIns="91425" bIns="45712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ww\Desktop\Цифровизация_2018\Фото\Садчиковское\DSC_0285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176" y="1772816"/>
            <a:ext cx="3312368" cy="2160240"/>
          </a:xfrm>
          <a:prstGeom prst="rect">
            <a:avLst/>
          </a:prstGeom>
          <a:noFill/>
        </p:spPr>
      </p:pic>
      <p:pic>
        <p:nvPicPr>
          <p:cNvPr id="11" name="Picture 4"/>
          <p:cNvPicPr preferRelativeResize="0">
            <a:picLocks noChangeArrowheads="1"/>
          </p:cNvPicPr>
          <p:nvPr/>
        </p:nvPicPr>
        <p:blipFill>
          <a:blip r:embed="rId4" cstate="print"/>
          <a:srcRect l="10011" t="6026" r="7044" b="12618"/>
          <a:stretch>
            <a:fillRect/>
          </a:stretch>
        </p:blipFill>
        <p:spPr bwMode="auto">
          <a:xfrm>
            <a:off x="2432720" y="1772816"/>
            <a:ext cx="39604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" y="4509120"/>
            <a:ext cx="9905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окупаемости при дооснащении существующей техники дополнительными опциями – 1-2 года</a:t>
            </a:r>
          </a:p>
          <a:p>
            <a:pPr marL="271463" indent="-271463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окупаемости при покупки всего комплекса новой техники для точного земледелия - 8 лет.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6"/>
          <p:cNvSpPr>
            <a:spLocks/>
          </p:cNvSpPr>
          <p:nvPr/>
        </p:nvSpPr>
        <p:spPr bwMode="auto">
          <a:xfrm>
            <a:off x="256380" y="744500"/>
            <a:ext cx="4680000" cy="3571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/>
            <a:endParaRPr lang="ru-RU" sz="12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40670" y="4388119"/>
            <a:ext cx="4680000" cy="194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5825" y="4387837"/>
            <a:ext cx="4680000" cy="194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4947284" y="744500"/>
            <a:ext cx="4680000" cy="357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65113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449263" indent="-265113">
              <a:spcBef>
                <a:spcPts val="325"/>
              </a:spcBef>
              <a:spcAft>
                <a:spcPts val="325"/>
              </a:spcAft>
              <a:defRPr/>
            </a:pPr>
            <a:endParaRPr lang="ru-RU" altLang="ru-RU" sz="1842" dirty="0" smtClean="0"/>
          </a:p>
          <a:p>
            <a:pPr marL="449263" indent="-265113">
              <a:spcBef>
                <a:spcPts val="325"/>
              </a:spcBef>
              <a:spcAft>
                <a:spcPts val="325"/>
              </a:spcAft>
              <a:defRPr/>
            </a:pPr>
            <a:endParaRPr lang="ru-RU" altLang="ru-RU" sz="1842" dirty="0" smtClean="0"/>
          </a:p>
          <a:p>
            <a:pPr marL="449263" indent="-265113">
              <a:spcBef>
                <a:spcPts val="325"/>
              </a:spcBef>
              <a:spcAft>
                <a:spcPts val="325"/>
              </a:spcAft>
              <a:defRPr/>
            </a:pPr>
            <a:endParaRPr lang="ru-RU" altLang="ru-RU" sz="1842" dirty="0" smtClean="0"/>
          </a:p>
          <a:p>
            <a:pPr marL="449263" indent="-265113">
              <a:spcBef>
                <a:spcPts val="325"/>
              </a:spcBef>
              <a:spcAft>
                <a:spcPts val="325"/>
              </a:spcAft>
              <a:defRPr/>
            </a:pPr>
            <a:endParaRPr lang="ru-RU" altLang="ru-RU" sz="1842" dirty="0" smtClean="0"/>
          </a:p>
          <a:p>
            <a:pPr marL="449263" indent="-265113">
              <a:spcBef>
                <a:spcPts val="325"/>
              </a:spcBef>
              <a:spcAft>
                <a:spcPts val="325"/>
              </a:spcAft>
              <a:defRPr/>
            </a:pPr>
            <a:endParaRPr lang="ru-RU" altLang="ru-RU" sz="1842" dirty="0" smtClean="0"/>
          </a:p>
          <a:p>
            <a:pPr marL="449263" indent="-265113">
              <a:spcBef>
                <a:spcPts val="325"/>
              </a:spcBef>
              <a:spcAft>
                <a:spcPts val="325"/>
              </a:spcAft>
              <a:defRPr/>
            </a:pPr>
            <a:endParaRPr lang="ru-RU" altLang="ru-RU" sz="1842" dirty="0" smtClean="0"/>
          </a:p>
          <a:p>
            <a:pPr marL="449263" indent="-265113">
              <a:spcBef>
                <a:spcPts val="325"/>
              </a:spcBef>
              <a:spcAft>
                <a:spcPts val="325"/>
              </a:spcAft>
              <a:defRPr/>
            </a:pPr>
            <a:endParaRPr lang="ru-RU" altLang="ru-RU" sz="1842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3508"/>
            <a:ext cx="9906000" cy="646112"/>
          </a:xfrm>
          <a:prstGeom prst="rect">
            <a:avLst/>
          </a:prstGeom>
          <a:noFill/>
        </p:spPr>
        <p:txBody>
          <a:bodyPr lIns="91425" tIns="45712" rIns="91425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2700" algn="ctr">
              <a:spcAft>
                <a:spcPts val="300"/>
              </a:spcAft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оценка эффективности точного земледелия (на примере пилотных хозяйств, 2018 год)</a:t>
            </a:r>
            <a:endParaRPr lang="ru-RU" sz="1800" b="1" cap="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236538" y="687461"/>
            <a:ext cx="9432925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lIns="91425" tIns="45712" rIns="91425" bIns="45712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9382157" y="6492875"/>
            <a:ext cx="52384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85" tIns="46792" rIns="89985" bIns="46792" anchor="b"/>
          <a:lstStyle/>
          <a:p>
            <a:pPr algn="r" defTabSz="449263">
              <a:buClr>
                <a:srgbClr val="000066"/>
              </a:buClr>
              <a:buSzPct val="100000"/>
              <a:buFont typeface="Lucida Fax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FD26189-0906-4E62-AC38-17F93D3F0712}" type="slidenum">
              <a:rPr lang="en-GB" sz="200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66"/>
                </a:buClr>
                <a:buSzPct val="100000"/>
                <a:buFont typeface="Lucida Fax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GB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40" name="Рисунок 15" descr="C:\Documents and Settings\Пользователь\Рабочий стол\IMG_4863-kopiya-2-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82" y="879946"/>
            <a:ext cx="142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Рисунок 16" descr="C:\Documents and Settings\Пользователь\Рабочий стол\1504188283_27269132959a8177b255f55.18469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206" y="878417"/>
            <a:ext cx="187323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Текст 7"/>
          <p:cNvSpPr>
            <a:spLocks noGrp="1"/>
          </p:cNvSpPr>
          <p:nvPr>
            <p:ph type="body" idx="1"/>
          </p:nvPr>
        </p:nvSpPr>
        <p:spPr>
          <a:xfrm>
            <a:off x="5524500" y="4830589"/>
            <a:ext cx="1428750" cy="857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ц/га</a:t>
            </a:r>
          </a:p>
        </p:txBody>
      </p:sp>
      <p:sp>
        <p:nvSpPr>
          <p:cNvPr id="37" name="Текст 7"/>
          <p:cNvSpPr txBox="1">
            <a:spLocks/>
          </p:cNvSpPr>
          <p:nvPr/>
        </p:nvSpPr>
        <p:spPr bwMode="auto">
          <a:xfrm>
            <a:off x="2524125" y="4825138"/>
            <a:ext cx="1357313" cy="857250"/>
          </a:xfrm>
          <a:prstGeom prst="ellipse">
            <a:avLst/>
          </a:prstGeom>
          <a:noFill/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/>
          <a:lstStyle/>
          <a:p>
            <a:pPr marL="342900" indent="-342900" algn="ctr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ц/га</a:t>
            </a:r>
          </a:p>
        </p:txBody>
      </p:sp>
      <p:pic>
        <p:nvPicPr>
          <p:cNvPr id="38" name="Рисунок 37" descr="C:\Documents and Settings\Пользователь\Рабочий стол\depositphotos_11921781-stock-illustration-sheaf-of-wheat-ears.jpg"/>
          <p:cNvPicPr preferRelativeResize="0"/>
          <p:nvPr/>
        </p:nvPicPr>
        <p:blipFill>
          <a:blip r:embed="rId4" cstate="print">
            <a:lum bright="-7000" contrast="17000"/>
          </a:blip>
          <a:srcRect l="4725" t="5222" r="5505" b="6003"/>
          <a:stretch>
            <a:fillRect/>
          </a:stretch>
        </p:blipFill>
        <p:spPr bwMode="auto">
          <a:xfrm>
            <a:off x="7935466" y="4548362"/>
            <a:ext cx="1512000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2" name="Скругленный прямоугольник 4"/>
          <p:cNvSpPr/>
          <p:nvPr/>
        </p:nvSpPr>
        <p:spPr>
          <a:xfrm>
            <a:off x="577386" y="6404091"/>
            <a:ext cx="8715402" cy="355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7630" tIns="87630" rIns="87630" bIns="8763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100" b="1" dirty="0"/>
              <a:t>Эффект от применения технологии точного земледелия </a:t>
            </a:r>
            <a:r>
              <a:rPr lang="ru-RU" sz="2100" b="1" dirty="0" smtClean="0"/>
              <a:t>– </a:t>
            </a:r>
            <a:r>
              <a:rPr lang="ru-RU" sz="2100" b="1" dirty="0" smtClean="0">
                <a:solidFill>
                  <a:srgbClr val="FF0000"/>
                </a:solidFill>
              </a:rPr>
              <a:t>15 768 </a:t>
            </a:r>
            <a:r>
              <a:rPr lang="ru-RU" sz="2100" b="1" dirty="0">
                <a:solidFill>
                  <a:srgbClr val="FF0000"/>
                </a:solidFill>
              </a:rPr>
              <a:t>тенге/га</a:t>
            </a:r>
            <a:endParaRPr lang="ru-RU" sz="2100" dirty="0">
              <a:solidFill>
                <a:srgbClr val="FF000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4610206" y="1085724"/>
            <a:ext cx="68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C:\Documents and Settings\Пользователь\Рабочий стол\images.jpg"/>
          <p:cNvPicPr preferRelativeResize="0"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68" y="4548362"/>
            <a:ext cx="1512000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5" name="Прямоугольник 44"/>
          <p:cNvSpPr/>
          <p:nvPr/>
        </p:nvSpPr>
        <p:spPr>
          <a:xfrm>
            <a:off x="2024042" y="958814"/>
            <a:ext cx="2529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Традиционная технология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56"/>
          <p:cNvGrpSpPr/>
          <p:nvPr/>
        </p:nvGrpSpPr>
        <p:grpSpPr>
          <a:xfrm>
            <a:off x="3372399" y="2052100"/>
            <a:ext cx="1357322" cy="1547548"/>
            <a:chOff x="3381364" y="2164832"/>
            <a:chExt cx="1357322" cy="154754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381364" y="3064380"/>
              <a:ext cx="1357322" cy="6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6 840 тенге/га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381364" y="2556884"/>
              <a:ext cx="1357322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6 250 тенге/га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381364" y="2164832"/>
              <a:ext cx="1357322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12 426 тенге/га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61"/>
          <p:cNvGrpSpPr/>
          <p:nvPr/>
        </p:nvGrpSpPr>
        <p:grpSpPr>
          <a:xfrm>
            <a:off x="380968" y="2101822"/>
            <a:ext cx="2585075" cy="276999"/>
            <a:chOff x="380968" y="2214554"/>
            <a:chExt cx="2585075" cy="276999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52406" y="2214554"/>
              <a:ext cx="25136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200" b="1" dirty="0" smtClean="0">
                  <a:solidFill>
                    <a:prstClr val="black"/>
                  </a:solidFill>
                </a:rPr>
                <a:t>- Ручное управление техникой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80968" y="2285992"/>
              <a:ext cx="142876" cy="1428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2"/>
          <p:cNvGrpSpPr/>
          <p:nvPr/>
        </p:nvGrpSpPr>
        <p:grpSpPr>
          <a:xfrm>
            <a:off x="380968" y="2530450"/>
            <a:ext cx="2774486" cy="276999"/>
            <a:chOff x="380968" y="2643182"/>
            <a:chExt cx="2774486" cy="276999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452406" y="2643182"/>
              <a:ext cx="27030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200" b="1" dirty="0" smtClean="0">
                  <a:solidFill>
                    <a:prstClr val="black"/>
                  </a:solidFill>
                </a:rPr>
                <a:t>- Сплошное внесение удобрений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80968" y="2723764"/>
              <a:ext cx="142876" cy="1428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3"/>
          <p:cNvGrpSpPr/>
          <p:nvPr/>
        </p:nvGrpSpPr>
        <p:grpSpPr>
          <a:xfrm>
            <a:off x="380968" y="3173392"/>
            <a:ext cx="3073547" cy="276999"/>
            <a:chOff x="380968" y="3286124"/>
            <a:chExt cx="3073547" cy="276999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454120" y="3286124"/>
              <a:ext cx="30003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b="1" dirty="0" smtClean="0">
                  <a:solidFill>
                    <a:prstClr val="black"/>
                  </a:solidFill>
                </a:rPr>
                <a:t>- Сплошное применение пестицидов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80968" y="3357562"/>
              <a:ext cx="142876" cy="1428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291318" y="1753597"/>
            <a:ext cx="1476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25 516 тенге/га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167314" y="949670"/>
            <a:ext cx="24765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точного земледелия</a:t>
            </a:r>
            <a:endParaRPr lang="ru-RU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588248" y="1458880"/>
            <a:ext cx="2714644" cy="2857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Переменные затраты, тенге/га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7"/>
          <p:cNvGrpSpPr/>
          <p:nvPr/>
        </p:nvGrpSpPr>
        <p:grpSpPr>
          <a:xfrm>
            <a:off x="5167314" y="2036542"/>
            <a:ext cx="1357322" cy="1547548"/>
            <a:chOff x="3381364" y="2164832"/>
            <a:chExt cx="1357322" cy="1547548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3381364" y="3064380"/>
              <a:ext cx="1357322" cy="6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4 788 тенге/га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381364" y="2556884"/>
              <a:ext cx="1357322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4 688 тенге/га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381364" y="2164832"/>
              <a:ext cx="1357322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11 386 тенге/га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738949" y="2038641"/>
            <a:ext cx="2656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ru-RU" sz="1200" b="1" dirty="0" smtClean="0">
                <a:solidFill>
                  <a:prstClr val="black"/>
                </a:solidFill>
              </a:rPr>
              <a:t>Параллельное вождение</a:t>
            </a:r>
            <a:endParaRPr lang="en-US" sz="1200" b="1" dirty="0" smtClean="0">
              <a:solidFill>
                <a:prstClr val="black"/>
              </a:solidFill>
            </a:endParaRPr>
          </a:p>
          <a:p>
            <a:pPr lvl="0"/>
            <a:r>
              <a:rPr lang="en-US" sz="1200" b="1" dirty="0" smtClean="0">
                <a:solidFill>
                  <a:prstClr val="black"/>
                </a:solidFill>
              </a:rPr>
              <a:t>(</a:t>
            </a:r>
            <a:r>
              <a:rPr lang="ru-RU" sz="1200" b="1" dirty="0" smtClean="0">
                <a:solidFill>
                  <a:prstClr val="black"/>
                </a:solidFill>
              </a:rPr>
              <a:t>экономия 8,4% на ГСМ и семян)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667512" y="2110079"/>
            <a:ext cx="142876" cy="1428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7"/>
          <p:cNvGrpSpPr/>
          <p:nvPr/>
        </p:nvGrpSpPr>
        <p:grpSpPr>
          <a:xfrm>
            <a:off x="6667512" y="2500306"/>
            <a:ext cx="2928958" cy="461665"/>
            <a:chOff x="380968" y="2643182"/>
            <a:chExt cx="2928958" cy="461665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452406" y="2643182"/>
              <a:ext cx="28575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900" lvl="0" indent="-88900">
                <a:buFontTx/>
                <a:buChar char="-"/>
              </a:pPr>
              <a:r>
                <a:rPr lang="ru-RU" sz="1200" b="1" dirty="0" smtClean="0">
                  <a:solidFill>
                    <a:prstClr val="black"/>
                  </a:solidFill>
                </a:rPr>
                <a:t>Дифференцированное внесение удобрений (экономия 25%)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80968" y="2723764"/>
              <a:ext cx="142876" cy="1428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0"/>
          <p:cNvGrpSpPr/>
          <p:nvPr/>
        </p:nvGrpSpPr>
        <p:grpSpPr>
          <a:xfrm>
            <a:off x="6667510" y="3065530"/>
            <a:ext cx="2928959" cy="646331"/>
            <a:chOff x="380967" y="3286124"/>
            <a:chExt cx="3150387" cy="646331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454119" y="3286124"/>
              <a:ext cx="30772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Tx/>
                <a:buChar char="-"/>
              </a:pPr>
              <a:r>
                <a:rPr lang="ru-RU" sz="1200" b="1" dirty="0" smtClean="0">
                  <a:solidFill>
                    <a:prstClr val="black"/>
                  </a:solidFill>
                </a:rPr>
                <a:t>Дифференцированное </a:t>
              </a:r>
            </a:p>
            <a:p>
              <a:pPr lvl="0"/>
              <a:r>
                <a:rPr lang="ru-RU" sz="1200" b="1" dirty="0" smtClean="0">
                  <a:solidFill>
                    <a:prstClr val="black"/>
                  </a:solidFill>
                </a:rPr>
                <a:t>применение пестицидов (экономия 30%)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80967" y="3357562"/>
              <a:ext cx="154886" cy="1428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Прямоугольник 73"/>
          <p:cNvSpPr/>
          <p:nvPr/>
        </p:nvSpPr>
        <p:spPr>
          <a:xfrm>
            <a:off x="8048345" y="1744632"/>
            <a:ext cx="1476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20 862 тенге/га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38290" y="3816334"/>
            <a:ext cx="6429420" cy="35718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Экономия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применения точного земледелия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4654 тенге/га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56304" y="4360943"/>
            <a:ext cx="9360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380968" y="6024910"/>
            <a:ext cx="9072626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1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Дополнительные затраты на амортизацию оборудования (опции), услуги по точному земледелию – 9886 </a:t>
            </a:r>
            <a:r>
              <a:rPr lang="ru-RU" sz="1100" b="1" dirty="0" err="1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1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/га</a:t>
            </a:r>
            <a:endParaRPr lang="ru-RU" sz="11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595546" y="4500570"/>
            <a:ext cx="4643470" cy="285752"/>
          </a:xfrm>
          <a:prstGeom prst="round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Фактическая у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рожайность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пшеницы,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/га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24108" y="5715016"/>
            <a:ext cx="45720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Выручка от реализации дополнительного урожая 21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000 </a:t>
            </a:r>
            <a:r>
              <a:rPr lang="ru-RU" sz="11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/га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3997162" y="1157536"/>
            <a:ext cx="5408752" cy="487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spcBef>
                <a:spcPts val="325"/>
              </a:spcBef>
              <a:spcAft>
                <a:spcPts val="600"/>
              </a:spcAft>
            </a:pPr>
            <a:r>
              <a:rPr lang="kk-KZ" altLang="ru-RU" sz="2400" b="1" dirty="0" smtClean="0"/>
              <a:t>Данная система  является:</a:t>
            </a:r>
          </a:p>
          <a:p>
            <a:pPr marL="342900" indent="-342900" algn="just">
              <a:spcBef>
                <a:spcPts val="325"/>
              </a:spcBef>
              <a:spcAft>
                <a:spcPts val="600"/>
              </a:spcAft>
              <a:buFontTx/>
              <a:buAutoNum type="arabicPeriod"/>
            </a:pPr>
            <a:r>
              <a:rPr lang="kk-KZ" altLang="ru-RU" sz="2400" b="1" dirty="0" smtClean="0"/>
              <a:t>Базой данных всей информации хозяйства по земледелию в электронном формате;</a:t>
            </a:r>
          </a:p>
          <a:p>
            <a:pPr marL="342900" indent="-342900" algn="just">
              <a:spcBef>
                <a:spcPts val="325"/>
              </a:spcBef>
              <a:spcAft>
                <a:spcPts val="600"/>
              </a:spcAft>
              <a:buAutoNum type="arabicPeriod"/>
            </a:pPr>
            <a:r>
              <a:rPr lang="kk-KZ" altLang="ru-RU" sz="2400" b="1" dirty="0" smtClean="0"/>
              <a:t>Инструментом управления, мониторинга и контроля за всеми технологическими процессами в земледелии;</a:t>
            </a:r>
          </a:p>
          <a:p>
            <a:pPr marL="342900" indent="-342900" algn="just">
              <a:spcBef>
                <a:spcPts val="325"/>
              </a:spcBef>
              <a:spcAft>
                <a:spcPts val="600"/>
              </a:spcAft>
              <a:buAutoNum type="arabicPeriod"/>
            </a:pPr>
            <a:r>
              <a:rPr lang="kk-KZ" altLang="ru-RU" sz="2400" b="1" dirty="0" smtClean="0"/>
              <a:t>Исходной основой для принятия управленческих решений в будущем. </a:t>
            </a:r>
            <a:endParaRPr lang="ru-RU" alt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52196" t="8854" r="1684" b="8593"/>
          <a:stretch/>
        </p:blipFill>
        <p:spPr>
          <a:xfrm>
            <a:off x="236536" y="1484784"/>
            <a:ext cx="3621248" cy="3644239"/>
          </a:xfrm>
          <a:prstGeom prst="rect">
            <a:avLst/>
          </a:prstGeom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995653" y="2411478"/>
            <a:ext cx="2163680" cy="1694979"/>
            <a:chOff x="2749278" y="282944"/>
            <a:chExt cx="5965350" cy="4042565"/>
          </a:xfrm>
        </p:grpSpPr>
        <p:pic>
          <p:nvPicPr>
            <p:cNvPr id="6151" name="Picture 4" descr="Картинки по запросу планше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278" y="282944"/>
              <a:ext cx="5965350" cy="4042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Shape 163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963" y="850791"/>
              <a:ext cx="4627659" cy="280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0" y="71414"/>
            <a:ext cx="9906000" cy="707870"/>
          </a:xfrm>
          <a:prstGeom prst="rect">
            <a:avLst/>
          </a:prstGeom>
          <a:noFill/>
        </p:spPr>
        <p:txBody>
          <a:bodyPr wrap="square" lIns="91425" tIns="45712" rIns="91425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2700" algn="ctr">
              <a:spcAft>
                <a:spcPts val="300"/>
              </a:spcAft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</a:t>
            </a: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Информационной системы </a:t>
            </a: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</a:t>
            </a: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земледелием (</a:t>
            </a: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Планшет агронома)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236536" y="827676"/>
            <a:ext cx="9432925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5" tIns="45712" rIns="91425" bIns="45712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167842" y="6357958"/>
            <a:ext cx="671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fld id="{C0F7DF5F-46A2-4C16-8AAA-7B748E56B924}" type="slidenum">
              <a:rPr lang="en-GB" sz="200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66"/>
                </a:buClr>
                <a:buSzPct val="100000"/>
                <a:buFont typeface="Lucida Fax" pitchFamily="18" charset="0"/>
                <a:buNone/>
              </a:pPr>
              <a:t>19</a:t>
            </a:fld>
            <a:endParaRPr lang="en-GB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238092" y="6286520"/>
            <a:ext cx="9432925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5" tIns="45712" rIns="91425" bIns="45712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016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906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4951" y="2688336"/>
            <a:ext cx="5245608" cy="1100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5625" y="2714626"/>
            <a:ext cx="5143500" cy="1000125"/>
          </a:xfrm>
          <a:custGeom>
            <a:avLst/>
            <a:gdLst/>
            <a:ahLst/>
            <a:cxnLst/>
            <a:rect l="l" t="t" r="r" b="b"/>
            <a:pathLst>
              <a:path w="5143500" h="1000125">
                <a:moveTo>
                  <a:pt x="4976749" y="0"/>
                </a:moveTo>
                <a:lnTo>
                  <a:pt x="166750" y="0"/>
                </a:lnTo>
                <a:lnTo>
                  <a:pt x="158342" y="208"/>
                </a:lnTo>
                <a:lnTo>
                  <a:pt x="115998" y="7867"/>
                </a:lnTo>
                <a:lnTo>
                  <a:pt x="78104" y="25498"/>
                </a:lnTo>
                <a:lnTo>
                  <a:pt x="46107" y="51651"/>
                </a:lnTo>
                <a:lnTo>
                  <a:pt x="21458" y="84877"/>
                </a:lnTo>
                <a:lnTo>
                  <a:pt x="5606" y="123727"/>
                </a:lnTo>
                <a:lnTo>
                  <a:pt x="0" y="166750"/>
                </a:lnTo>
                <a:lnTo>
                  <a:pt x="0" y="833374"/>
                </a:lnTo>
                <a:lnTo>
                  <a:pt x="7867" y="884126"/>
                </a:lnTo>
                <a:lnTo>
                  <a:pt x="25498" y="922020"/>
                </a:lnTo>
                <a:lnTo>
                  <a:pt x="51651" y="954017"/>
                </a:lnTo>
                <a:lnTo>
                  <a:pt x="84877" y="978666"/>
                </a:lnTo>
                <a:lnTo>
                  <a:pt x="123727" y="994518"/>
                </a:lnTo>
                <a:lnTo>
                  <a:pt x="166750" y="1000125"/>
                </a:lnTo>
                <a:lnTo>
                  <a:pt x="4976749" y="1000125"/>
                </a:lnTo>
                <a:lnTo>
                  <a:pt x="5027501" y="992257"/>
                </a:lnTo>
                <a:lnTo>
                  <a:pt x="5065395" y="974626"/>
                </a:lnTo>
                <a:lnTo>
                  <a:pt x="5097392" y="948473"/>
                </a:lnTo>
                <a:lnTo>
                  <a:pt x="5122041" y="915247"/>
                </a:lnTo>
                <a:lnTo>
                  <a:pt x="5137893" y="876397"/>
                </a:lnTo>
                <a:lnTo>
                  <a:pt x="5143500" y="833374"/>
                </a:lnTo>
                <a:lnTo>
                  <a:pt x="5143500" y="166750"/>
                </a:lnTo>
                <a:lnTo>
                  <a:pt x="5135632" y="115998"/>
                </a:lnTo>
                <a:lnTo>
                  <a:pt x="5118001" y="78104"/>
                </a:lnTo>
                <a:lnTo>
                  <a:pt x="5091848" y="46107"/>
                </a:lnTo>
                <a:lnTo>
                  <a:pt x="5058622" y="21458"/>
                </a:lnTo>
                <a:lnTo>
                  <a:pt x="5019772" y="5606"/>
                </a:lnTo>
                <a:lnTo>
                  <a:pt x="497674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95625" y="2714626"/>
            <a:ext cx="5143500" cy="1000125"/>
          </a:xfrm>
          <a:custGeom>
            <a:avLst/>
            <a:gdLst/>
            <a:ahLst/>
            <a:cxnLst/>
            <a:rect l="l" t="t" r="r" b="b"/>
            <a:pathLst>
              <a:path w="5143500" h="1000125">
                <a:moveTo>
                  <a:pt x="0" y="166750"/>
                </a:moveTo>
                <a:lnTo>
                  <a:pt x="5606" y="123727"/>
                </a:lnTo>
                <a:lnTo>
                  <a:pt x="21458" y="84877"/>
                </a:lnTo>
                <a:lnTo>
                  <a:pt x="46107" y="51651"/>
                </a:lnTo>
                <a:lnTo>
                  <a:pt x="78104" y="25498"/>
                </a:lnTo>
                <a:lnTo>
                  <a:pt x="115998" y="7867"/>
                </a:lnTo>
                <a:lnTo>
                  <a:pt x="158342" y="208"/>
                </a:lnTo>
                <a:lnTo>
                  <a:pt x="166750" y="0"/>
                </a:lnTo>
                <a:lnTo>
                  <a:pt x="4976749" y="0"/>
                </a:lnTo>
                <a:lnTo>
                  <a:pt x="4991464" y="640"/>
                </a:lnTo>
                <a:lnTo>
                  <a:pt x="5005823" y="2527"/>
                </a:lnTo>
                <a:lnTo>
                  <a:pt x="5046225" y="15125"/>
                </a:lnTo>
                <a:lnTo>
                  <a:pt x="5081487" y="37003"/>
                </a:lnTo>
                <a:lnTo>
                  <a:pt x="5110158" y="66711"/>
                </a:lnTo>
                <a:lnTo>
                  <a:pt x="5130791" y="102801"/>
                </a:lnTo>
                <a:lnTo>
                  <a:pt x="5141935" y="143823"/>
                </a:lnTo>
                <a:lnTo>
                  <a:pt x="5143500" y="166750"/>
                </a:lnTo>
                <a:lnTo>
                  <a:pt x="5143500" y="833374"/>
                </a:lnTo>
                <a:lnTo>
                  <a:pt x="5142859" y="848089"/>
                </a:lnTo>
                <a:lnTo>
                  <a:pt x="5140972" y="862448"/>
                </a:lnTo>
                <a:lnTo>
                  <a:pt x="5128374" y="902850"/>
                </a:lnTo>
                <a:lnTo>
                  <a:pt x="5106496" y="938112"/>
                </a:lnTo>
                <a:lnTo>
                  <a:pt x="5076788" y="966783"/>
                </a:lnTo>
                <a:lnTo>
                  <a:pt x="5040698" y="987416"/>
                </a:lnTo>
                <a:lnTo>
                  <a:pt x="4999676" y="998560"/>
                </a:lnTo>
                <a:lnTo>
                  <a:pt x="4976749" y="1000125"/>
                </a:lnTo>
                <a:lnTo>
                  <a:pt x="166750" y="1000125"/>
                </a:lnTo>
                <a:lnTo>
                  <a:pt x="152035" y="999484"/>
                </a:lnTo>
                <a:lnTo>
                  <a:pt x="137676" y="997597"/>
                </a:lnTo>
                <a:lnTo>
                  <a:pt x="97274" y="984999"/>
                </a:lnTo>
                <a:lnTo>
                  <a:pt x="62012" y="963121"/>
                </a:lnTo>
                <a:lnTo>
                  <a:pt x="33341" y="933413"/>
                </a:lnTo>
                <a:lnTo>
                  <a:pt x="12708" y="897323"/>
                </a:lnTo>
                <a:lnTo>
                  <a:pt x="1564" y="856301"/>
                </a:lnTo>
                <a:lnTo>
                  <a:pt x="0" y="833374"/>
                </a:lnTo>
                <a:lnTo>
                  <a:pt x="0" y="166750"/>
                </a:lnTo>
                <a:close/>
              </a:path>
            </a:pathLst>
          </a:custGeom>
          <a:ln w="952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89451" y="3115420"/>
            <a:ext cx="23526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TU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3.0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4952" y="3971544"/>
            <a:ext cx="5315711" cy="1030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5626" y="4000501"/>
            <a:ext cx="5215255" cy="929005"/>
          </a:xfrm>
          <a:custGeom>
            <a:avLst/>
            <a:gdLst/>
            <a:ahLst/>
            <a:cxnLst/>
            <a:rect l="l" t="t" r="r" b="b"/>
            <a:pathLst>
              <a:path w="5215255" h="929004">
                <a:moveTo>
                  <a:pt x="5060188" y="0"/>
                </a:moveTo>
                <a:lnTo>
                  <a:pt x="151263" y="39"/>
                </a:lnTo>
                <a:lnTo>
                  <a:pt x="108694" y="6991"/>
                </a:lnTo>
                <a:lnTo>
                  <a:pt x="70872" y="24726"/>
                </a:lnTo>
                <a:lnTo>
                  <a:pt x="39480" y="51560"/>
                </a:lnTo>
                <a:lnTo>
                  <a:pt x="16200" y="85812"/>
                </a:lnTo>
                <a:lnTo>
                  <a:pt x="2716" y="125799"/>
                </a:lnTo>
                <a:lnTo>
                  <a:pt x="0" y="154812"/>
                </a:lnTo>
                <a:lnTo>
                  <a:pt x="37" y="777384"/>
                </a:lnTo>
                <a:lnTo>
                  <a:pt x="6967" y="819967"/>
                </a:lnTo>
                <a:lnTo>
                  <a:pt x="24692" y="857788"/>
                </a:lnTo>
                <a:lnTo>
                  <a:pt x="51526" y="889170"/>
                </a:lnTo>
                <a:lnTo>
                  <a:pt x="85787" y="912436"/>
                </a:lnTo>
                <a:lnTo>
                  <a:pt x="125788" y="925909"/>
                </a:lnTo>
                <a:lnTo>
                  <a:pt x="154812" y="928624"/>
                </a:lnTo>
                <a:lnTo>
                  <a:pt x="5063530" y="928588"/>
                </a:lnTo>
                <a:lnTo>
                  <a:pt x="5106139" y="921692"/>
                </a:lnTo>
                <a:lnTo>
                  <a:pt x="5143985" y="904003"/>
                </a:lnTo>
                <a:lnTo>
                  <a:pt x="5175389" y="877201"/>
                </a:lnTo>
                <a:lnTo>
                  <a:pt x="5198673" y="842963"/>
                </a:lnTo>
                <a:lnTo>
                  <a:pt x="5212157" y="802969"/>
                </a:lnTo>
                <a:lnTo>
                  <a:pt x="5215001" y="154812"/>
                </a:lnTo>
                <a:lnTo>
                  <a:pt x="5214837" y="151160"/>
                </a:lnTo>
                <a:lnTo>
                  <a:pt x="5207917" y="108616"/>
                </a:lnTo>
                <a:lnTo>
                  <a:pt x="5190208" y="70819"/>
                </a:lnTo>
                <a:lnTo>
                  <a:pt x="5163393" y="39450"/>
                </a:lnTo>
                <a:lnTo>
                  <a:pt x="5129159" y="16188"/>
                </a:lnTo>
                <a:lnTo>
                  <a:pt x="5089189" y="2714"/>
                </a:lnTo>
                <a:lnTo>
                  <a:pt x="506018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95626" y="4000501"/>
            <a:ext cx="5215255" cy="929005"/>
          </a:xfrm>
          <a:custGeom>
            <a:avLst/>
            <a:gdLst/>
            <a:ahLst/>
            <a:cxnLst/>
            <a:rect l="l" t="t" r="r" b="b"/>
            <a:pathLst>
              <a:path w="5215255" h="929004">
                <a:moveTo>
                  <a:pt x="0" y="154812"/>
                </a:moveTo>
                <a:lnTo>
                  <a:pt x="6019" y="111937"/>
                </a:lnTo>
                <a:lnTo>
                  <a:pt x="22955" y="73675"/>
                </a:lnTo>
                <a:lnTo>
                  <a:pt x="49126" y="41708"/>
                </a:lnTo>
                <a:lnTo>
                  <a:pt x="82848" y="17720"/>
                </a:lnTo>
                <a:lnTo>
                  <a:pt x="122439" y="3393"/>
                </a:lnTo>
                <a:lnTo>
                  <a:pt x="154812" y="0"/>
                </a:lnTo>
                <a:lnTo>
                  <a:pt x="5060188" y="0"/>
                </a:lnTo>
                <a:lnTo>
                  <a:pt x="5074882" y="689"/>
                </a:lnTo>
                <a:lnTo>
                  <a:pt x="5089189" y="2714"/>
                </a:lnTo>
                <a:lnTo>
                  <a:pt x="5129159" y="16188"/>
                </a:lnTo>
                <a:lnTo>
                  <a:pt x="5163393" y="39450"/>
                </a:lnTo>
                <a:lnTo>
                  <a:pt x="5190208" y="70819"/>
                </a:lnTo>
                <a:lnTo>
                  <a:pt x="5207917" y="108616"/>
                </a:lnTo>
                <a:lnTo>
                  <a:pt x="5214837" y="151160"/>
                </a:lnTo>
                <a:lnTo>
                  <a:pt x="5214874" y="154812"/>
                </a:lnTo>
                <a:lnTo>
                  <a:pt x="5215001" y="773938"/>
                </a:lnTo>
                <a:lnTo>
                  <a:pt x="5214184" y="788649"/>
                </a:lnTo>
                <a:lnTo>
                  <a:pt x="5212157" y="802969"/>
                </a:lnTo>
                <a:lnTo>
                  <a:pt x="5198673" y="842963"/>
                </a:lnTo>
                <a:lnTo>
                  <a:pt x="5175389" y="877201"/>
                </a:lnTo>
                <a:lnTo>
                  <a:pt x="5143985" y="904003"/>
                </a:lnTo>
                <a:lnTo>
                  <a:pt x="5106139" y="921692"/>
                </a:lnTo>
                <a:lnTo>
                  <a:pt x="5063530" y="928588"/>
                </a:lnTo>
                <a:lnTo>
                  <a:pt x="5060188" y="928624"/>
                </a:lnTo>
                <a:lnTo>
                  <a:pt x="154812" y="928624"/>
                </a:lnTo>
                <a:lnTo>
                  <a:pt x="140106" y="927935"/>
                </a:lnTo>
                <a:lnTo>
                  <a:pt x="125788" y="925909"/>
                </a:lnTo>
                <a:lnTo>
                  <a:pt x="85787" y="912436"/>
                </a:lnTo>
                <a:lnTo>
                  <a:pt x="51526" y="889170"/>
                </a:lnTo>
                <a:lnTo>
                  <a:pt x="24692" y="857788"/>
                </a:lnTo>
                <a:lnTo>
                  <a:pt x="6967" y="819967"/>
                </a:lnTo>
                <a:lnTo>
                  <a:pt x="37" y="777384"/>
                </a:lnTo>
                <a:lnTo>
                  <a:pt x="0" y="773938"/>
                </a:lnTo>
                <a:lnTo>
                  <a:pt x="0" y="154812"/>
                </a:lnTo>
                <a:close/>
              </a:path>
            </a:pathLst>
          </a:custGeom>
          <a:ln w="952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26027" y="4337414"/>
            <a:ext cx="23526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TU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2.0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6953" y="2571750"/>
            <a:ext cx="2000250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6953" y="1285875"/>
            <a:ext cx="2000250" cy="1104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8464" y="3901440"/>
            <a:ext cx="2179320" cy="1344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491" y="3929126"/>
            <a:ext cx="2072005" cy="1235710"/>
          </a:xfrm>
          <a:custGeom>
            <a:avLst/>
            <a:gdLst/>
            <a:ahLst/>
            <a:cxnLst/>
            <a:rect l="l" t="t" r="r" b="b"/>
            <a:pathLst>
              <a:path w="2072005" h="1235710">
                <a:moveTo>
                  <a:pt x="1965477" y="0"/>
                </a:moveTo>
                <a:lnTo>
                  <a:pt x="106197" y="0"/>
                </a:lnTo>
                <a:lnTo>
                  <a:pt x="94106" y="680"/>
                </a:lnTo>
                <a:lnTo>
                  <a:pt x="54008" y="13676"/>
                </a:lnTo>
                <a:lnTo>
                  <a:pt x="22750" y="40480"/>
                </a:lnTo>
                <a:lnTo>
                  <a:pt x="3904" y="77533"/>
                </a:lnTo>
                <a:lnTo>
                  <a:pt x="0" y="106172"/>
                </a:lnTo>
                <a:lnTo>
                  <a:pt x="0" y="1129538"/>
                </a:lnTo>
                <a:lnTo>
                  <a:pt x="7641" y="1169173"/>
                </a:lnTo>
                <a:lnTo>
                  <a:pt x="30253" y="1203765"/>
                </a:lnTo>
                <a:lnTo>
                  <a:pt x="64295" y="1227130"/>
                </a:lnTo>
                <a:lnTo>
                  <a:pt x="106197" y="1235710"/>
                </a:lnTo>
                <a:lnTo>
                  <a:pt x="1965477" y="1235710"/>
                </a:lnTo>
                <a:lnTo>
                  <a:pt x="2005098" y="1228081"/>
                </a:lnTo>
                <a:lnTo>
                  <a:pt x="2039697" y="1205485"/>
                </a:lnTo>
                <a:lnTo>
                  <a:pt x="2063068" y="1171450"/>
                </a:lnTo>
                <a:lnTo>
                  <a:pt x="2071649" y="1129538"/>
                </a:lnTo>
                <a:lnTo>
                  <a:pt x="2071649" y="106172"/>
                </a:lnTo>
                <a:lnTo>
                  <a:pt x="2064020" y="66550"/>
                </a:lnTo>
                <a:lnTo>
                  <a:pt x="2041424" y="31951"/>
                </a:lnTo>
                <a:lnTo>
                  <a:pt x="2007390" y="8581"/>
                </a:lnTo>
                <a:lnTo>
                  <a:pt x="196547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5491" y="3929126"/>
            <a:ext cx="2152293" cy="12357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24875" y="1357375"/>
            <a:ext cx="785876" cy="49291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24875" y="1357376"/>
            <a:ext cx="786130" cy="4929505"/>
          </a:xfrm>
          <a:custGeom>
            <a:avLst/>
            <a:gdLst/>
            <a:ahLst/>
            <a:cxnLst/>
            <a:rect l="l" t="t" r="r" b="b"/>
            <a:pathLst>
              <a:path w="786129" h="4929505">
                <a:moveTo>
                  <a:pt x="0" y="392811"/>
                </a:moveTo>
                <a:lnTo>
                  <a:pt x="392938" y="0"/>
                </a:lnTo>
                <a:lnTo>
                  <a:pt x="785876" y="392811"/>
                </a:lnTo>
                <a:lnTo>
                  <a:pt x="589406" y="392811"/>
                </a:lnTo>
                <a:lnTo>
                  <a:pt x="589406" y="4929124"/>
                </a:lnTo>
                <a:lnTo>
                  <a:pt x="196469" y="4929124"/>
                </a:lnTo>
                <a:lnTo>
                  <a:pt x="196469" y="392811"/>
                </a:lnTo>
                <a:lnTo>
                  <a:pt x="0" y="392811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6954" y="5357813"/>
            <a:ext cx="2125599" cy="12144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4952" y="5257800"/>
            <a:ext cx="5315711" cy="1030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5626" y="5286376"/>
            <a:ext cx="5215255" cy="929005"/>
          </a:xfrm>
          <a:custGeom>
            <a:avLst/>
            <a:gdLst/>
            <a:ahLst/>
            <a:cxnLst/>
            <a:rect l="l" t="t" r="r" b="b"/>
            <a:pathLst>
              <a:path w="5215255" h="929004">
                <a:moveTo>
                  <a:pt x="5060188" y="0"/>
                </a:moveTo>
                <a:lnTo>
                  <a:pt x="151263" y="39"/>
                </a:lnTo>
                <a:lnTo>
                  <a:pt x="108694" y="6991"/>
                </a:lnTo>
                <a:lnTo>
                  <a:pt x="70872" y="24726"/>
                </a:lnTo>
                <a:lnTo>
                  <a:pt x="39480" y="51560"/>
                </a:lnTo>
                <a:lnTo>
                  <a:pt x="16200" y="85812"/>
                </a:lnTo>
                <a:lnTo>
                  <a:pt x="2716" y="125799"/>
                </a:lnTo>
                <a:lnTo>
                  <a:pt x="0" y="154812"/>
                </a:lnTo>
                <a:lnTo>
                  <a:pt x="39" y="777429"/>
                </a:lnTo>
                <a:lnTo>
                  <a:pt x="6986" y="820005"/>
                </a:lnTo>
                <a:lnTo>
                  <a:pt x="24719" y="857828"/>
                </a:lnTo>
                <a:lnTo>
                  <a:pt x="51553" y="889216"/>
                </a:lnTo>
                <a:lnTo>
                  <a:pt x="85807" y="912491"/>
                </a:lnTo>
                <a:lnTo>
                  <a:pt x="125797" y="925971"/>
                </a:lnTo>
                <a:lnTo>
                  <a:pt x="154812" y="928687"/>
                </a:lnTo>
                <a:lnTo>
                  <a:pt x="5063613" y="928650"/>
                </a:lnTo>
                <a:lnTo>
                  <a:pt x="5106201" y="921728"/>
                </a:lnTo>
                <a:lnTo>
                  <a:pt x="5144027" y="904012"/>
                </a:lnTo>
                <a:lnTo>
                  <a:pt x="5175414" y="877186"/>
                </a:lnTo>
                <a:lnTo>
                  <a:pt x="5198683" y="842931"/>
                </a:lnTo>
                <a:lnTo>
                  <a:pt x="5212159" y="802929"/>
                </a:lnTo>
                <a:lnTo>
                  <a:pt x="5215001" y="154812"/>
                </a:lnTo>
                <a:lnTo>
                  <a:pt x="5214837" y="151160"/>
                </a:lnTo>
                <a:lnTo>
                  <a:pt x="5207917" y="108616"/>
                </a:lnTo>
                <a:lnTo>
                  <a:pt x="5190208" y="70819"/>
                </a:lnTo>
                <a:lnTo>
                  <a:pt x="5163393" y="39450"/>
                </a:lnTo>
                <a:lnTo>
                  <a:pt x="5129159" y="16188"/>
                </a:lnTo>
                <a:lnTo>
                  <a:pt x="5089189" y="2714"/>
                </a:lnTo>
                <a:lnTo>
                  <a:pt x="5060188" y="0"/>
                </a:lnTo>
                <a:close/>
              </a:path>
            </a:pathLst>
          </a:custGeom>
          <a:solidFill>
            <a:srgbClr val="974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95626" y="5286376"/>
            <a:ext cx="5215255" cy="929005"/>
          </a:xfrm>
          <a:custGeom>
            <a:avLst/>
            <a:gdLst/>
            <a:ahLst/>
            <a:cxnLst/>
            <a:rect l="l" t="t" r="r" b="b"/>
            <a:pathLst>
              <a:path w="5215255" h="929004">
                <a:moveTo>
                  <a:pt x="0" y="154812"/>
                </a:moveTo>
                <a:lnTo>
                  <a:pt x="6019" y="111937"/>
                </a:lnTo>
                <a:lnTo>
                  <a:pt x="22955" y="73675"/>
                </a:lnTo>
                <a:lnTo>
                  <a:pt x="49126" y="41708"/>
                </a:lnTo>
                <a:lnTo>
                  <a:pt x="82848" y="17720"/>
                </a:lnTo>
                <a:lnTo>
                  <a:pt x="122439" y="3393"/>
                </a:lnTo>
                <a:lnTo>
                  <a:pt x="154812" y="0"/>
                </a:lnTo>
                <a:lnTo>
                  <a:pt x="5060188" y="0"/>
                </a:lnTo>
                <a:lnTo>
                  <a:pt x="5074882" y="689"/>
                </a:lnTo>
                <a:lnTo>
                  <a:pt x="5089189" y="2714"/>
                </a:lnTo>
                <a:lnTo>
                  <a:pt x="5129159" y="16188"/>
                </a:lnTo>
                <a:lnTo>
                  <a:pt x="5163393" y="39450"/>
                </a:lnTo>
                <a:lnTo>
                  <a:pt x="5190208" y="70819"/>
                </a:lnTo>
                <a:lnTo>
                  <a:pt x="5207917" y="108616"/>
                </a:lnTo>
                <a:lnTo>
                  <a:pt x="5214837" y="151160"/>
                </a:lnTo>
                <a:lnTo>
                  <a:pt x="5214874" y="154812"/>
                </a:lnTo>
                <a:lnTo>
                  <a:pt x="5215001" y="773899"/>
                </a:lnTo>
                <a:lnTo>
                  <a:pt x="5214184" y="788609"/>
                </a:lnTo>
                <a:lnTo>
                  <a:pt x="5212159" y="802929"/>
                </a:lnTo>
                <a:lnTo>
                  <a:pt x="5198683" y="842931"/>
                </a:lnTo>
                <a:lnTo>
                  <a:pt x="5175414" y="877186"/>
                </a:lnTo>
                <a:lnTo>
                  <a:pt x="5144027" y="904012"/>
                </a:lnTo>
                <a:lnTo>
                  <a:pt x="5106201" y="921728"/>
                </a:lnTo>
                <a:lnTo>
                  <a:pt x="5063613" y="928650"/>
                </a:lnTo>
                <a:lnTo>
                  <a:pt x="5060188" y="928687"/>
                </a:lnTo>
                <a:lnTo>
                  <a:pt x="154812" y="928687"/>
                </a:lnTo>
                <a:lnTo>
                  <a:pt x="140111" y="927998"/>
                </a:lnTo>
                <a:lnTo>
                  <a:pt x="125797" y="925971"/>
                </a:lnTo>
                <a:lnTo>
                  <a:pt x="85807" y="912491"/>
                </a:lnTo>
                <a:lnTo>
                  <a:pt x="51553" y="889216"/>
                </a:lnTo>
                <a:lnTo>
                  <a:pt x="24719" y="857828"/>
                </a:lnTo>
                <a:lnTo>
                  <a:pt x="6986" y="820005"/>
                </a:lnTo>
                <a:lnTo>
                  <a:pt x="39" y="777429"/>
                </a:lnTo>
                <a:lnTo>
                  <a:pt x="0" y="773899"/>
                </a:lnTo>
                <a:lnTo>
                  <a:pt x="0" y="154812"/>
                </a:lnTo>
                <a:close/>
              </a:path>
            </a:pathLst>
          </a:custGeom>
          <a:ln w="952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526026" y="5623975"/>
            <a:ext cx="23545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TU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1.0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4" name="object 11"/>
          <p:cNvSpPr/>
          <p:nvPr/>
        </p:nvSpPr>
        <p:spPr>
          <a:xfrm>
            <a:off x="3097811" y="1388748"/>
            <a:ext cx="5143500" cy="1000125"/>
          </a:xfrm>
          <a:custGeom>
            <a:avLst/>
            <a:gdLst/>
            <a:ahLst/>
            <a:cxnLst/>
            <a:rect l="l" t="t" r="r" b="b"/>
            <a:pathLst>
              <a:path w="5143500" h="1000125">
                <a:moveTo>
                  <a:pt x="0" y="166750"/>
                </a:moveTo>
                <a:lnTo>
                  <a:pt x="5606" y="123727"/>
                </a:lnTo>
                <a:lnTo>
                  <a:pt x="21458" y="84877"/>
                </a:lnTo>
                <a:lnTo>
                  <a:pt x="46107" y="51651"/>
                </a:lnTo>
                <a:lnTo>
                  <a:pt x="78104" y="25498"/>
                </a:lnTo>
                <a:lnTo>
                  <a:pt x="115998" y="7867"/>
                </a:lnTo>
                <a:lnTo>
                  <a:pt x="158342" y="208"/>
                </a:lnTo>
                <a:lnTo>
                  <a:pt x="166750" y="0"/>
                </a:lnTo>
                <a:lnTo>
                  <a:pt x="4976749" y="0"/>
                </a:lnTo>
                <a:lnTo>
                  <a:pt x="4991464" y="640"/>
                </a:lnTo>
                <a:lnTo>
                  <a:pt x="5005823" y="2527"/>
                </a:lnTo>
                <a:lnTo>
                  <a:pt x="5046225" y="15125"/>
                </a:lnTo>
                <a:lnTo>
                  <a:pt x="5081487" y="37003"/>
                </a:lnTo>
                <a:lnTo>
                  <a:pt x="5110158" y="66711"/>
                </a:lnTo>
                <a:lnTo>
                  <a:pt x="5130791" y="102801"/>
                </a:lnTo>
                <a:lnTo>
                  <a:pt x="5141935" y="143823"/>
                </a:lnTo>
                <a:lnTo>
                  <a:pt x="5143500" y="166750"/>
                </a:lnTo>
                <a:lnTo>
                  <a:pt x="5143500" y="833374"/>
                </a:lnTo>
                <a:lnTo>
                  <a:pt x="5142859" y="848089"/>
                </a:lnTo>
                <a:lnTo>
                  <a:pt x="5140972" y="862448"/>
                </a:lnTo>
                <a:lnTo>
                  <a:pt x="5128374" y="902850"/>
                </a:lnTo>
                <a:lnTo>
                  <a:pt x="5106496" y="938112"/>
                </a:lnTo>
                <a:lnTo>
                  <a:pt x="5076788" y="966783"/>
                </a:lnTo>
                <a:lnTo>
                  <a:pt x="5040698" y="987416"/>
                </a:lnTo>
                <a:lnTo>
                  <a:pt x="4999676" y="998560"/>
                </a:lnTo>
                <a:lnTo>
                  <a:pt x="4976749" y="1000125"/>
                </a:lnTo>
                <a:lnTo>
                  <a:pt x="166750" y="1000125"/>
                </a:lnTo>
                <a:lnTo>
                  <a:pt x="152035" y="999484"/>
                </a:lnTo>
                <a:lnTo>
                  <a:pt x="137676" y="997597"/>
                </a:lnTo>
                <a:lnTo>
                  <a:pt x="97274" y="984999"/>
                </a:lnTo>
                <a:lnTo>
                  <a:pt x="62012" y="963121"/>
                </a:lnTo>
                <a:lnTo>
                  <a:pt x="33341" y="933413"/>
                </a:lnTo>
                <a:lnTo>
                  <a:pt x="12708" y="897323"/>
                </a:lnTo>
                <a:lnTo>
                  <a:pt x="1564" y="856301"/>
                </a:lnTo>
                <a:lnTo>
                  <a:pt x="0" y="833374"/>
                </a:lnTo>
                <a:lnTo>
                  <a:pt x="0" y="166750"/>
                </a:lnTo>
                <a:close/>
              </a:path>
            </a:pathLst>
          </a:custGeom>
          <a:solidFill>
            <a:srgbClr val="FF66CC"/>
          </a:solidFill>
          <a:ln w="952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pPr algn="ctr"/>
            <a:endParaRPr lang="ru-RU" sz="2000" b="1" spc="-15" dirty="0" smtClean="0">
              <a:latin typeface="Tahoma"/>
              <a:cs typeface="Tahoma"/>
            </a:endParaRPr>
          </a:p>
          <a:p>
            <a:pPr algn="ctr"/>
            <a:r>
              <a:rPr lang="en-US" sz="2000" b="1" spc="-15" dirty="0" smtClean="0">
                <a:solidFill>
                  <a:schemeClr val="bg1"/>
                </a:solidFill>
                <a:latin typeface="Tahoma"/>
                <a:cs typeface="Tahoma"/>
              </a:rPr>
              <a:t>AGR</a:t>
            </a:r>
            <a:r>
              <a:rPr lang="en-US" sz="2000" b="1" spc="-30" dirty="0" smtClean="0">
                <a:solidFill>
                  <a:schemeClr val="bg1"/>
                </a:solidFill>
                <a:latin typeface="Tahoma"/>
                <a:cs typeface="Tahoma"/>
              </a:rPr>
              <a:t>IC</a:t>
            </a:r>
            <a:r>
              <a:rPr lang="en-US" sz="2000" b="1" spc="-25" dirty="0" smtClean="0">
                <a:solidFill>
                  <a:schemeClr val="bg1"/>
                </a:solidFill>
                <a:latin typeface="Tahoma"/>
                <a:cs typeface="Tahoma"/>
              </a:rPr>
              <a:t>U</a:t>
            </a:r>
            <a:r>
              <a:rPr lang="en-US" sz="2000" b="1" spc="-10" dirty="0" smtClean="0">
                <a:solidFill>
                  <a:schemeClr val="bg1"/>
                </a:solidFill>
                <a:latin typeface="Tahoma"/>
                <a:cs typeface="Tahoma"/>
              </a:rPr>
              <a:t>L</a:t>
            </a:r>
            <a:r>
              <a:rPr lang="en-US" sz="2000" b="1" spc="-20" dirty="0" smtClean="0">
                <a:solidFill>
                  <a:schemeClr val="bg1"/>
                </a:solidFill>
                <a:latin typeface="Tahoma"/>
                <a:cs typeface="Tahoma"/>
              </a:rPr>
              <a:t>T</a:t>
            </a:r>
            <a:r>
              <a:rPr lang="en-US" sz="2000" b="1" spc="-25" dirty="0" smtClean="0">
                <a:solidFill>
                  <a:schemeClr val="bg1"/>
                </a:solidFill>
                <a:latin typeface="Tahoma"/>
                <a:cs typeface="Tahoma"/>
              </a:rPr>
              <a:t>UR</a:t>
            </a:r>
            <a:r>
              <a:rPr lang="en-US" sz="2000" b="1" spc="-15" dirty="0" smtClean="0">
                <a:solidFill>
                  <a:schemeClr val="bg1"/>
                </a:solidFill>
                <a:latin typeface="Tahoma"/>
                <a:cs typeface="Tahoma"/>
              </a:rPr>
              <a:t>E</a:t>
            </a:r>
            <a:r>
              <a:rPr lang="en-US" sz="2000" b="1" spc="3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000" b="1" spc="-15" dirty="0">
                <a:solidFill>
                  <a:schemeClr val="bg1"/>
                </a:solidFill>
                <a:latin typeface="Tahoma"/>
                <a:cs typeface="Tahoma"/>
              </a:rPr>
              <a:t>4.0</a:t>
            </a:r>
            <a:endParaRPr lang="en-US" sz="2000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ctr"/>
            <a:endParaRPr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2388" y="328187"/>
            <a:ext cx="9792494" cy="830981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2700" algn="ctr"/>
            <a:r>
              <a:rPr lang="ru-RU" sz="2400" b="1" spc="-25" dirty="0">
                <a:solidFill>
                  <a:srgbClr val="000099"/>
                </a:solidFill>
                <a:latin typeface="Tahoma"/>
                <a:cs typeface="Tahoma"/>
              </a:rPr>
              <a:t>ЭТАПЫ РАЗВИТИЯ </a:t>
            </a:r>
            <a:endParaRPr lang="ru-RU" sz="2400" b="1" spc="-25" dirty="0" smtClean="0">
              <a:solidFill>
                <a:srgbClr val="000099"/>
              </a:solidFill>
              <a:latin typeface="Tahoma"/>
              <a:cs typeface="Tahoma"/>
            </a:endParaRPr>
          </a:p>
          <a:p>
            <a:pPr marL="12700" algn="ctr"/>
            <a:r>
              <a:rPr lang="ru-RU" sz="2400" b="1" spc="-25" dirty="0" smtClean="0">
                <a:solidFill>
                  <a:srgbClr val="000099"/>
                </a:solidFill>
                <a:latin typeface="Tahoma"/>
                <a:cs typeface="Tahoma"/>
              </a:rPr>
              <a:t>СЕЛЬСКОГО </a:t>
            </a:r>
            <a:r>
              <a:rPr lang="ru-RU" sz="2400" b="1" spc="-25" dirty="0">
                <a:solidFill>
                  <a:srgbClr val="000099"/>
                </a:solidFill>
                <a:latin typeface="Tahoma"/>
                <a:cs typeface="Tahoma"/>
              </a:rPr>
              <a:t>ХОЗЯЙСТВА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9167842" y="6357958"/>
            <a:ext cx="671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r>
              <a:rPr lang="ru-RU" sz="2000" dirty="0" smtClean="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endParaRPr lang="en-GB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816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3051" y="128813"/>
            <a:ext cx="9432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ww\Desktop\САЙТ\Для Алексея на САЙТ\НОВОЕ фото\cows-grazing-w.jpg"/>
          <p:cNvPicPr>
            <a:picLocks noChangeAspect="1" noChangeArrowheads="1"/>
          </p:cNvPicPr>
          <p:nvPr/>
        </p:nvPicPr>
        <p:blipFill>
          <a:blip r:embed="rId2" cstate="print"/>
          <a:srcRect r="40874"/>
          <a:stretch>
            <a:fillRect/>
          </a:stretch>
        </p:blipFill>
        <p:spPr bwMode="auto">
          <a:xfrm>
            <a:off x="6072230" y="5143512"/>
            <a:ext cx="2071702" cy="1571636"/>
          </a:xfrm>
          <a:prstGeom prst="rect">
            <a:avLst/>
          </a:prstGeom>
          <a:noFill/>
        </p:spPr>
      </p:pic>
      <p:pic>
        <p:nvPicPr>
          <p:cNvPr id="7171" name="Picture 3" descr="C:\Users\ww\Desktop\САЙТ\Для Алексея на САЙТ\НОВОЕ фото\овощи.jpeg"/>
          <p:cNvPicPr>
            <a:picLocks noChangeAspect="1" noChangeArrowheads="1"/>
          </p:cNvPicPr>
          <p:nvPr/>
        </p:nvPicPr>
        <p:blipFill>
          <a:blip r:embed="rId3" cstate="print"/>
          <a:srcRect l="7673" r="15600"/>
          <a:stretch>
            <a:fillRect/>
          </a:stretch>
        </p:blipFill>
        <p:spPr bwMode="auto">
          <a:xfrm>
            <a:off x="2166918" y="5143512"/>
            <a:ext cx="2143140" cy="1571636"/>
          </a:xfrm>
          <a:prstGeom prst="rect">
            <a:avLst/>
          </a:prstGeom>
          <a:noFill/>
        </p:spPr>
      </p:pic>
      <p:pic>
        <p:nvPicPr>
          <p:cNvPr id="7172" name="Picture 4" descr="C:\Users\ww\Desktop\САЙТ\Для Алексея на САЙТ\НОВОЕ фото\картофель.jpg"/>
          <p:cNvPicPr>
            <a:picLocks noChangeAspect="1" noChangeArrowheads="1"/>
          </p:cNvPicPr>
          <p:nvPr/>
        </p:nvPicPr>
        <p:blipFill>
          <a:blip r:embed="rId4" cstate="print"/>
          <a:srcRect l="12784" r="13068"/>
          <a:stretch>
            <a:fillRect/>
          </a:stretch>
        </p:blipFill>
        <p:spPr bwMode="auto">
          <a:xfrm>
            <a:off x="95216" y="5143512"/>
            <a:ext cx="2071702" cy="1571636"/>
          </a:xfrm>
          <a:prstGeom prst="rect">
            <a:avLst/>
          </a:prstGeom>
          <a:noFill/>
        </p:spPr>
      </p:pic>
      <p:pic>
        <p:nvPicPr>
          <p:cNvPr id="7173" name="Picture 5" descr="C:\Users\ww\Desktop\САЙТ\Для Алексея на САЙТ\НОВОЕ фото\узв.jpg"/>
          <p:cNvPicPr>
            <a:picLocks noChangeAspect="1" noChangeArrowheads="1"/>
          </p:cNvPicPr>
          <p:nvPr/>
        </p:nvPicPr>
        <p:blipFill>
          <a:blip r:embed="rId5" cstate="print"/>
          <a:srcRect r="29294"/>
          <a:stretch>
            <a:fillRect/>
          </a:stretch>
        </p:blipFill>
        <p:spPr bwMode="auto">
          <a:xfrm>
            <a:off x="8143932" y="5143512"/>
            <a:ext cx="1666852" cy="1571636"/>
          </a:xfrm>
          <a:prstGeom prst="rect">
            <a:avLst/>
          </a:prstGeom>
          <a:noFill/>
        </p:spPr>
      </p:pic>
      <p:pic>
        <p:nvPicPr>
          <p:cNvPr id="7174" name="Picture 6" descr="C:\Users\ww\Desktop\САЙТ\Для Алексея на САЙТ\НОВОЕ фото\пшеница.jpg"/>
          <p:cNvPicPr>
            <a:picLocks noChangeAspect="1" noChangeArrowheads="1"/>
          </p:cNvPicPr>
          <p:nvPr/>
        </p:nvPicPr>
        <p:blipFill>
          <a:blip r:embed="rId6" cstate="print"/>
          <a:srcRect r="36079"/>
          <a:stretch>
            <a:fillRect/>
          </a:stretch>
        </p:blipFill>
        <p:spPr bwMode="auto">
          <a:xfrm>
            <a:off x="4310057" y="5143512"/>
            <a:ext cx="1785951" cy="15716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667116" y="1428736"/>
            <a:ext cx="5681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ЦЕЛЬ – ПРИНОСИТЬ ПОЛЬЗУ ОТЕЧЕСТВЕННОМУ АПК!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6602" y="2761774"/>
            <a:ext cx="45498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010000, г. Астана, пр.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Женис,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</a:p>
          <a:p>
            <a:pPr algn="just"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 7172 317-547, +7 7172 317-564</a:t>
            </a:r>
          </a:p>
          <a:p>
            <a:pPr algn="just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agun.katu@gmail.com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www.kazatu.kz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200472" y="980728"/>
            <a:ext cx="9432925" cy="0"/>
          </a:xfrm>
          <a:prstGeom prst="line">
            <a:avLst/>
          </a:prstGeom>
          <a:noFill/>
          <a:ln w="57150" cmpd="thinThick">
            <a:solidFill>
              <a:schemeClr val="tx2">
                <a:lumMod val="75000"/>
              </a:schemeClr>
            </a:solidFill>
            <a:round/>
            <a:headEnd/>
            <a:tailEnd/>
          </a:ln>
          <a:extLst/>
        </p:spPr>
        <p:txBody>
          <a:bodyPr lIns="91425" tIns="45712" rIns="91425" bIns="45712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tudent\Desktop\DIKHAN\250px-GerbKazAT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520" y="1700808"/>
            <a:ext cx="238125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0633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7961" y="6567614"/>
            <a:ext cx="1028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876" y="1538748"/>
            <a:ext cx="6572250" cy="1107996"/>
          </a:xfrm>
          <a:prstGeom prst="rect">
            <a:avLst/>
          </a:prstGeom>
          <a:solidFill>
            <a:srgbClr val="000099"/>
          </a:solidFill>
        </p:spPr>
        <p:txBody>
          <a:bodyPr vert="horz" wrap="square" lIns="0" tIns="0" rIns="0" bIns="0" rtlCol="0">
            <a:spAutoFit/>
          </a:bodyPr>
          <a:lstStyle/>
          <a:p>
            <a:pPr marL="603885"/>
            <a:endParaRPr lang="ru-RU" sz="2400" b="1" spc="-25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ru-RU" sz="2400" b="1" spc="-25" dirty="0" smtClean="0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sz="2400" b="1" spc="-2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ОР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ЛИ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З </a:t>
            </a:r>
            <a:r>
              <a:rPr lang="ru-RU" sz="2400" b="1" spc="5" dirty="0" smtClean="0">
                <a:solidFill>
                  <a:srgbClr val="FFFFFF"/>
                </a:solidFill>
                <a:latin typeface="Tahoma"/>
                <a:cs typeface="Tahoma"/>
              </a:rPr>
              <a:t>ДАННЫХ</a:t>
            </a:r>
            <a:endParaRPr lang="ru-RU" sz="2400" b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603885"/>
            <a:endParaRPr sz="2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876" y="3181746"/>
            <a:ext cx="6358255" cy="1107996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ru-RU" sz="2400" b="1" spc="-1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lang="ru-RU" sz="2400" b="1" spc="-10" dirty="0" smtClean="0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sz="2400" b="1" spc="-10" dirty="0" smtClean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 smtClean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b="1" dirty="0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b="1" spc="5" dirty="0" smtClean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b="1" spc="-10" dirty="0" smtClean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b="1" spc="5" dirty="0" smtClean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b="1" dirty="0" smtClean="0">
                <a:solidFill>
                  <a:srgbClr val="FFFFFF"/>
                </a:solidFill>
                <a:latin typeface="Tahoma"/>
                <a:cs typeface="Tahoma"/>
              </a:rPr>
              <a:t>ТИ</a:t>
            </a:r>
            <a:r>
              <a:rPr lang="ru-RU" sz="2400" b="1" dirty="0" smtClean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Ш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endParaRPr lang="ru-RU" sz="2400" b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876" y="4882682"/>
            <a:ext cx="6301903" cy="1107996"/>
          </a:xfrm>
          <a:prstGeom prst="rect">
            <a:avLst/>
          </a:prstGeom>
          <a:solidFill>
            <a:srgbClr val="622422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/>
            <a:endParaRPr lang="ru-RU" sz="2400" b="1" spc="-1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ru-RU" sz="2400" b="1" spc="-10" dirty="0" smtClean="0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sz="2400" b="1" spc="-10" dirty="0" smtClean="0">
                <a:solidFill>
                  <a:srgbClr val="FFFFFF"/>
                </a:solidFill>
                <a:latin typeface="Tahoma"/>
                <a:cs typeface="Tahoma"/>
              </a:rPr>
              <a:t>III</a:t>
            </a:r>
            <a:r>
              <a:rPr sz="2400" b="1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400" b="1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lang="ru-RU" sz="2400" b="1" dirty="0">
                <a:solidFill>
                  <a:srgbClr val="FFFFFF"/>
                </a:solidFill>
                <a:latin typeface="Tahoma"/>
                <a:cs typeface="Tahoma"/>
              </a:rPr>
              <a:t>Е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Ш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endParaRPr lang="ru-RU" sz="2400" b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539750"/>
            <a:endParaRPr sz="24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39126" y="1178700"/>
            <a:ext cx="1071562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24751" y="3107449"/>
            <a:ext cx="1571625" cy="1643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67627" y="4964951"/>
            <a:ext cx="2214499" cy="1428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Прямоугольник 17"/>
          <p:cNvSpPr/>
          <p:nvPr/>
        </p:nvSpPr>
        <p:spPr>
          <a:xfrm>
            <a:off x="-87672" y="257708"/>
            <a:ext cx="9792494" cy="707870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2700" algn="ctr"/>
            <a:r>
              <a:rPr lang="ru-RU" alt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БЛОКИ</a:t>
            </a:r>
            <a:endParaRPr lang="ru-RU" altLang="ru-RU" sz="2000" b="1" cap="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" algn="ctr"/>
            <a:r>
              <a:rPr lang="ru-RU" altLang="ru-RU" sz="20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alt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r>
              <a:rPr lang="ru-RU" alt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4.0</a:t>
            </a:r>
            <a:r>
              <a:rPr lang="en-US" altLang="ru-RU" sz="20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67842" y="6357958"/>
            <a:ext cx="671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r>
              <a:rPr lang="ru-RU" sz="2000" dirty="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  <a:endParaRPr lang="en-GB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25780" y="1000108"/>
            <a:ext cx="88849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79080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/>
          <p:nvPr/>
        </p:nvSpPr>
        <p:spPr>
          <a:xfrm>
            <a:off x="189205" y="3041327"/>
            <a:ext cx="5320055" cy="3628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dirty="0">
              <a:cs typeface="Arial" pitchFamily="34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Корейский Университет (г. Сеул)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Калифорнийский Университет, </a:t>
            </a:r>
            <a:r>
              <a:rPr lang="ru-RU" dirty="0" err="1">
                <a:solidFill>
                  <a:srgbClr val="C00000"/>
                </a:solidFill>
                <a:cs typeface="Arial" pitchFamily="34" charset="0"/>
              </a:rPr>
              <a:t>Davis</a:t>
            </a: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 (США)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Национальный институт сельскохозяйственных исследований Франции (Франция) 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Китайская академия наук (</a:t>
            </a:r>
            <a:r>
              <a:rPr lang="ru-RU" dirty="0" err="1">
                <a:solidFill>
                  <a:srgbClr val="C00000"/>
                </a:solidFill>
                <a:cs typeface="Arial" pitchFamily="34" charset="0"/>
              </a:rPr>
              <a:t>Синьцзянский</a:t>
            </a: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 Институт экологии и географии)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Китайская академия сельскохозяйственных наук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Берлинский технический университет (</a:t>
            </a:r>
            <a:r>
              <a:rPr lang="ru-RU" dirty="0" err="1">
                <a:solidFill>
                  <a:srgbClr val="C00000"/>
                </a:solidFill>
                <a:cs typeface="Arial" pitchFamily="34" charset="0"/>
              </a:rPr>
              <a:t>г.Берлин</a:t>
            </a: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, ФРГ)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Университет Штата Айова (США)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АО «Национальная компания «</a:t>
            </a:r>
            <a:r>
              <a:rPr lang="ru-RU" dirty="0" err="1">
                <a:solidFill>
                  <a:srgbClr val="C00000"/>
                </a:solidFill>
                <a:cs typeface="Arial" pitchFamily="34" charset="0"/>
              </a:rPr>
              <a:t>Қазақстан</a:t>
            </a: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rial" pitchFamily="34" charset="0"/>
              </a:rPr>
              <a:t>Ғарыш</a:t>
            </a: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rial" pitchFamily="34" charset="0"/>
              </a:rPr>
              <a:t>Сапары</a:t>
            </a: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»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C00000"/>
                </a:solidFill>
                <a:cs typeface="Arial" pitchFamily="34" charset="0"/>
              </a:rPr>
              <a:t>Airbus</a:t>
            </a: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 (</a:t>
            </a:r>
            <a:r>
              <a:rPr lang="ru-RU" dirty="0" err="1">
                <a:solidFill>
                  <a:srgbClr val="C00000"/>
                </a:solidFill>
                <a:cs typeface="Arial" pitchFamily="34" charset="0"/>
              </a:rPr>
              <a:t>France</a:t>
            </a: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143" y="2699519"/>
            <a:ext cx="5568690" cy="670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9205" y="3370079"/>
            <a:ext cx="5555628" cy="33064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2"/>
          <p:cNvSpPr/>
          <p:nvPr/>
        </p:nvSpPr>
        <p:spPr>
          <a:xfrm>
            <a:off x="6139880" y="3004476"/>
            <a:ext cx="3766120" cy="248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ru-RU" sz="1600" dirty="0">
              <a:cs typeface="Arial" pitchFamily="34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Terra MODIS – (250m</a:t>
            </a:r>
            <a:r>
              <a:rPr lang="ru-RU" dirty="0" smtClean="0">
                <a:solidFill>
                  <a:srgbClr val="C00000"/>
                </a:solidFill>
                <a:cs typeface="Arial" pitchFamily="34" charset="0"/>
              </a:rPr>
              <a:t>, США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)</a:t>
            </a:r>
            <a:endParaRPr lang="ru-RU" dirty="0" smtClean="0">
              <a:solidFill>
                <a:srgbClr val="C00000"/>
              </a:solidFill>
              <a:cs typeface="Arial" pitchFamily="34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LANDSAT – 7,8</a:t>
            </a:r>
            <a:r>
              <a:rPr lang="ru-RU" dirty="0" smtClean="0">
                <a:solidFill>
                  <a:srgbClr val="C00000"/>
                </a:solidFill>
                <a:cs typeface="Arial" pitchFamily="34" charset="0"/>
              </a:rPr>
              <a:t> (30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m</a:t>
            </a:r>
            <a:r>
              <a:rPr lang="ru-RU" dirty="0" smtClean="0">
                <a:solidFill>
                  <a:srgbClr val="C00000"/>
                </a:solidFill>
                <a:cs typeface="Arial" pitchFamily="34" charset="0"/>
              </a:rPr>
              <a:t>, США)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Sentinel – 2A (10 m</a:t>
            </a:r>
            <a:r>
              <a:rPr lang="ru-RU" dirty="0" smtClean="0">
                <a:solidFill>
                  <a:srgbClr val="C00000"/>
                </a:solidFill>
                <a:cs typeface="Arial" pitchFamily="34" charset="0"/>
              </a:rPr>
              <a:t>, ЕС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)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Sentinel – 1A (SAR</a:t>
            </a:r>
            <a:r>
              <a:rPr lang="ru-RU" dirty="0" smtClean="0">
                <a:solidFill>
                  <a:srgbClr val="C00000"/>
                </a:solidFill>
                <a:cs typeface="Arial" pitchFamily="34" charset="0"/>
              </a:rPr>
              <a:t>, ЕС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)</a:t>
            </a:r>
            <a:endParaRPr lang="ru-RU" dirty="0" smtClean="0">
              <a:solidFill>
                <a:srgbClr val="C00000"/>
              </a:solidFill>
              <a:cs typeface="Arial" pitchFamily="34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Sentinel – 1B (SAR</a:t>
            </a:r>
            <a:r>
              <a:rPr lang="ru-RU" dirty="0" smtClean="0">
                <a:solidFill>
                  <a:srgbClr val="C00000"/>
                </a:solidFill>
                <a:cs typeface="Arial" pitchFamily="34" charset="0"/>
              </a:rPr>
              <a:t>, ЕС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)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Spot 6/7 (1,5m, France)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Planet.com (3m</a:t>
            </a:r>
            <a:r>
              <a:rPr lang="ru-RU" dirty="0" smtClean="0">
                <a:solidFill>
                  <a:srgbClr val="C00000"/>
                </a:solidFill>
                <a:cs typeface="Arial" pitchFamily="34" charset="0"/>
              </a:rPr>
              <a:t>, США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)</a:t>
            </a:r>
            <a:endParaRPr lang="ru-RU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39880" y="2729529"/>
            <a:ext cx="3340670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ПРИМЕНЯЕМЫЕ ДАННЫЕ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ДЗЗ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39880" y="3314304"/>
            <a:ext cx="3332241" cy="23676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27"/>
          <p:cNvGrpSpPr/>
          <p:nvPr/>
        </p:nvGrpSpPr>
        <p:grpSpPr>
          <a:xfrm>
            <a:off x="6127180" y="5775747"/>
            <a:ext cx="3361409" cy="855649"/>
            <a:chOff x="209825" y="5849951"/>
            <a:chExt cx="3762693" cy="98795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2" cstate="print"/>
            <a:srcRect t="66672"/>
            <a:stretch/>
          </p:blipFill>
          <p:spPr>
            <a:xfrm>
              <a:off x="1440377" y="5849951"/>
              <a:ext cx="2532141" cy="98795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2" cstate="print"/>
            <a:srcRect r="50208" b="66974"/>
            <a:stretch/>
          </p:blipFill>
          <p:spPr>
            <a:xfrm>
              <a:off x="209825" y="5849951"/>
              <a:ext cx="1230552" cy="981426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/>
        </p:nvCxnSpPr>
        <p:spPr>
          <a:xfrm>
            <a:off x="525780" y="764704"/>
            <a:ext cx="88849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188640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eaLnBrk="0" hangingPunct="0"/>
            <a:r>
              <a:rPr lang="ru-RU" altLang="ru-RU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ДАННЫХ - ДИСТАНЦИОННОЕ ЗОНДИРОВАНИЕ ЗЕМЛИ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167842" y="6357958"/>
            <a:ext cx="671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r>
              <a:rPr lang="en-GB" sz="2000" dirty="0" smtClean="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  <a:endParaRPr lang="en-GB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504" y="1124744"/>
            <a:ext cx="9001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ГИС технологий КАТУ им.С.СЕЙФУЛЛИНА </a:t>
            </a:r>
          </a:p>
          <a:p>
            <a:pPr algn="ctr"/>
            <a:r>
              <a:rPr lang="ru-RU" altLang="ru-RU" sz="200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 в 2015 году при содействии и технической помощи Корейского Университета (г. Сеул) и американской компании </a:t>
            </a:r>
            <a:r>
              <a:rPr lang="en-US" altLang="ru-RU" sz="200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ERSI</a:t>
            </a:r>
            <a:endParaRPr lang="ru-RU" altLang="ru-RU" sz="2000" cap="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038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12776"/>
            <a:ext cx="9138956" cy="446449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 flipV="1">
            <a:off x="4098082" y="2888940"/>
            <a:ext cx="1512168" cy="13321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5610250" y="1412776"/>
            <a:ext cx="144016" cy="2952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8082" y="1412777"/>
            <a:ext cx="1512168" cy="1606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211560" y="1846784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k-KZ" dirty="0"/>
              <a:t>30м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716987" y="1583567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k-KZ" dirty="0"/>
              <a:t>30м</a:t>
            </a:r>
            <a:endParaRPr lang="ru-RU" dirty="0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432312" y="620688"/>
            <a:ext cx="9000999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/>
        </p:spPr>
        <p:txBody>
          <a:bodyPr lIns="91425" tIns="45712" rIns="91425" bIns="45712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5368" y="116632"/>
            <a:ext cx="9119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СНИМКОВ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167842" y="6357958"/>
            <a:ext cx="671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r>
              <a:rPr lang="en-GB" sz="2000" dirty="0" smtClean="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t>5</a:t>
            </a:r>
            <a:endParaRPr lang="en-GB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6496" y="5229200"/>
            <a:ext cx="201622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QuickBird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1.5 m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53000" y="5229200"/>
            <a:ext cx="20882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Landsat, 30 m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961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01272" y="6309320"/>
            <a:ext cx="2311400" cy="365125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9985" tIns="46792" rIns="89985" bIns="46792" rtlCol="0" anchor="b"/>
          <a:lstStyle/>
          <a:p>
            <a:pPr defTabSz="449263">
              <a:buClr>
                <a:srgbClr val="000066"/>
              </a:buClr>
              <a:buSzPct val="100000"/>
              <a:buFont typeface="Lucida Fax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5C68B6-61C2-468F-89AB-4B9F7531AA68}" type="slidenum">
              <a:rPr lang="ru-RU" sz="200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pPr defTabSz="449263">
                <a:buClr>
                  <a:srgbClr val="000066"/>
                </a:buClr>
                <a:buSzPct val="100000"/>
                <a:buFont typeface="Lucida Fax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ru-RU" sz="200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755187" y="805582"/>
            <a:ext cx="8308614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/>
        </p:spPr>
        <p:txBody>
          <a:bodyPr lIns="84392" tIns="42196" rIns="84392" bIns="42196"/>
          <a:lstStyle/>
          <a:p>
            <a:pPr>
              <a:defRPr/>
            </a:pPr>
            <a:endParaRPr lang="ru-RU" sz="1662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187" y="1886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ТИПЫ КРИВЫХ ИНДЕКСА ВЕГЕТАЦИИ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836714"/>
            <a:ext cx="4605905" cy="2525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6532" y="1036120"/>
            <a:ext cx="4604484" cy="17946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568" y="3101784"/>
            <a:ext cx="7704856" cy="3708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2994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4" y="730180"/>
            <a:ext cx="9206104" cy="562617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01272" y="6356353"/>
            <a:ext cx="2311400" cy="365125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/>
          <a:p>
            <a:pPr defTabSz="449263">
              <a:buClr>
                <a:srgbClr val="000066"/>
              </a:buClr>
              <a:buSzPct val="100000"/>
              <a:buFont typeface="Lucida Fax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5C68B6-61C2-468F-89AB-4B9F7531AA68}" type="slidenum">
              <a:rPr lang="ru-RU" sz="200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pPr defTabSz="449263">
                <a:buClr>
                  <a:srgbClr val="000066"/>
                </a:buClr>
                <a:buSzPct val="100000"/>
                <a:buFont typeface="Lucida Fax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ru-RU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405369" y="586964"/>
            <a:ext cx="9000999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/>
        </p:spPr>
        <p:txBody>
          <a:bodyPr lIns="91425" tIns="45712" rIns="91425" bIns="45712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368" y="116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ТИПЫ КРИВЫХ ИНДЕКСА ВЕГЕТАЦИИ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1511241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BirjanSal NEISPOLZ.jpg"/>
          <p:cNvPicPr>
            <a:picLocks noChangeAspect="1" noChangeArrowheads="1"/>
          </p:cNvPicPr>
          <p:nvPr/>
        </p:nvPicPr>
        <p:blipFill>
          <a:blip r:embed="rId3" cstate="print">
            <a:lum bright="-27000" contrast="30000"/>
          </a:blip>
          <a:srcRect/>
          <a:stretch>
            <a:fillRect/>
          </a:stretch>
        </p:blipFill>
        <p:spPr bwMode="auto">
          <a:xfrm>
            <a:off x="4664968" y="1142983"/>
            <a:ext cx="5122754" cy="3760029"/>
          </a:xfrm>
          <a:prstGeom prst="rect">
            <a:avLst/>
          </a:prstGeom>
          <a:noFill/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/>
            <a:lightRig rig="soft" dir="t"/>
          </a:scene3d>
          <a:sp3d contourW="44450" prstMaterial="matte">
            <a:bevelT w="63500" h="63500"/>
            <a:contourClr>
              <a:schemeClr val="bg1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88976" y="0"/>
            <a:ext cx="9217024" cy="70787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25" tIns="45712" rIns="91425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Выдача Оперативной информации  госорганам о состоянии использования земель </a:t>
            </a:r>
            <a:r>
              <a:rPr lang="ru-RU" altLang="ru-RU" sz="20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endParaRPr lang="ru-RU" altLang="ru-RU" sz="2400" b="1" cap="all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238092" y="714356"/>
            <a:ext cx="9432925" cy="0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  <a:extLst/>
        </p:spPr>
        <p:txBody>
          <a:bodyPr lIns="91425" tIns="45712" rIns="91425" bIns="45712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F:\apk\презы\целина\не испол.PNG"/>
          <p:cNvPicPr>
            <a:picLocks noChangeAspect="1" noChangeArrowheads="1"/>
          </p:cNvPicPr>
          <p:nvPr/>
        </p:nvPicPr>
        <p:blipFill>
          <a:blip r:embed="rId4" cstate="print">
            <a:lum bright="-27000" contrast="42000"/>
          </a:blip>
          <a:srcRect/>
          <a:stretch>
            <a:fillRect/>
          </a:stretch>
        </p:blipFill>
        <p:spPr bwMode="auto">
          <a:xfrm>
            <a:off x="200472" y="1142984"/>
            <a:ext cx="4320479" cy="3759812"/>
          </a:xfrm>
          <a:prstGeom prst="rect">
            <a:avLst/>
          </a:prstGeom>
          <a:noFill/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/>
            <a:lightRig rig="soft" dir="t"/>
          </a:scene3d>
          <a:sp3d contourW="44450" prstMaterial="matte">
            <a:bevelT w="63500" h="63500"/>
            <a:contourClr>
              <a:schemeClr val="bg1"/>
            </a:contourClr>
          </a:sp3d>
        </p:spPr>
      </p:pic>
      <p:grpSp>
        <p:nvGrpSpPr>
          <p:cNvPr id="2" name="Группа 9"/>
          <p:cNvGrpSpPr/>
          <p:nvPr/>
        </p:nvGrpSpPr>
        <p:grpSpPr>
          <a:xfrm>
            <a:off x="1208584" y="5013175"/>
            <a:ext cx="8136904" cy="230832"/>
            <a:chOff x="976981" y="6002022"/>
            <a:chExt cx="2828118" cy="2453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76981" y="6062766"/>
              <a:ext cx="150166" cy="123825"/>
            </a:xfrm>
            <a:prstGeom prst="rect">
              <a:avLst/>
            </a:prstGeom>
            <a:solidFill>
              <a:srgbClr val="0CF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55701" y="6009262"/>
              <a:ext cx="25002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Не используемые земли (за 2018 год)</a:t>
              </a:r>
              <a:endParaRPr lang="ru-RU" sz="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480400" y="6002022"/>
              <a:ext cx="1324699" cy="245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Не используемые земли (за 2017-2018 года)</a:t>
              </a:r>
              <a:endParaRPr lang="ru-RU" sz="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301680" y="6062765"/>
              <a:ext cx="151929" cy="123825"/>
            </a:xfrm>
            <a:prstGeom prst="rect">
              <a:avLst/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44488" y="1214422"/>
            <a:ext cx="2000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</a:rPr>
              <a:t>Целиноградский район</a:t>
            </a:r>
            <a:endParaRPr lang="ru-RU" sz="1200" b="1" dirty="0" smtClean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21352" y="1285860"/>
            <a:ext cx="16798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</a:rPr>
              <a:t>Район </a:t>
            </a:r>
            <a:r>
              <a:rPr lang="ru-RU" altLang="ru-RU" sz="1200" b="1" dirty="0" err="1" smtClean="0">
                <a:solidFill>
                  <a:schemeClr val="tx2">
                    <a:lumMod val="75000"/>
                  </a:schemeClr>
                </a:solidFill>
              </a:rPr>
              <a:t>Биржан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</a:rPr>
              <a:t> сала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16496" y="5301208"/>
            <a:ext cx="3024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2017-2018 гг. площадь неиспользуемых земель  составила 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21,3 тыс. га 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или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6,99%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80992" y="5301208"/>
            <a:ext cx="3024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2017-2018 гг. площадь неиспользуемых земель составила 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25,5 тыс. га 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или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12,3%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  <a:noFill/>
          <a:ln>
            <a:noFill/>
          </a:ln>
        </p:spPr>
        <p:txBody>
          <a:bodyPr vert="horz" lIns="89985" tIns="46792" rIns="89985" bIns="46792" rtlCol="0" anchor="b"/>
          <a:lstStyle/>
          <a:p>
            <a:pPr defTabSz="449263">
              <a:buClr>
                <a:srgbClr val="000066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B111739-2AC7-4863-9C25-E1A031F470D9}" type="slidenum">
              <a:rPr lang="ru-RU" sz="2000" smtClean="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pPr defTabSz="449263">
                <a:buClr>
                  <a:srgbClr val="000066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lang="ru-RU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512" y="6429396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Данные переданы в районные </a:t>
            </a:r>
            <a:r>
              <a:rPr lang="ru-RU" dirty="0" err="1" smtClean="0"/>
              <a:t>акиматы</a:t>
            </a:r>
            <a:r>
              <a:rPr lang="ru-RU" dirty="0" smtClean="0"/>
              <a:t>. Начаты работы по изъятию земель (Целиноградский р-н)</a:t>
            </a:r>
          </a:p>
        </p:txBody>
      </p:sp>
    </p:spTree>
    <p:extLst>
      <p:ext uri="{BB962C8B-B14F-4D97-AF65-F5344CB8AC3E}">
        <p14:creationId xmlns="" xmlns:p14="http://schemas.microsoft.com/office/powerpoint/2010/main" val="1999592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750" y="98414"/>
            <a:ext cx="9885250" cy="362215"/>
          </a:xfrm>
          <a:prstGeom prst="rect">
            <a:avLst/>
          </a:prstGeom>
        </p:spPr>
        <p:txBody>
          <a:bodyPr wrap="square" lIns="84392" tIns="42196" rIns="84392" bIns="421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723" indent="-474796" algn="ctr">
              <a:defRPr/>
            </a:pPr>
            <a:r>
              <a:rPr lang="ru-RU" alt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Деградация пастбищ СНП районов </a:t>
            </a:r>
            <a:r>
              <a:rPr lang="ru-RU" alt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Биржан</a:t>
            </a:r>
            <a:r>
              <a:rPr lang="ru-RU" alt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сал и </a:t>
            </a:r>
            <a:r>
              <a:rPr lang="ru-RU" alt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Аккольского</a:t>
            </a:r>
            <a:endParaRPr lang="ru-RU" altLang="ru-RU" sz="1800" b="1" cap="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88504" y="4924906"/>
            <a:ext cx="939949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улучшения состояни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участков эродированных пастбищ, следует выполнить ряд мероприятий:</a:t>
            </a:r>
          </a:p>
          <a:p>
            <a:pPr lvl="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предоставление отдыха участкам для восстановления травостоя; </a:t>
            </a:r>
          </a:p>
          <a:p>
            <a:pPr lvl="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установление строгой очередности выпаса скота по годам, сезонам года; </a:t>
            </a:r>
          </a:p>
          <a:p>
            <a:pPr lvl="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 нагрузки скота на пастбища; </a:t>
            </a:r>
          </a:p>
          <a:p>
            <a:pPr lvl="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восстановление продуктивности пастбищ с использованием схем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пастбищеоборотов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агротехнических мероприятий по уходу за травостоем;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5780" y="476672"/>
            <a:ext cx="88849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321" y="4407338"/>
            <a:ext cx="4857784" cy="4414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400" dirty="0" err="1" smtClean="0"/>
              <a:t>с.Бирсуат</a:t>
            </a:r>
            <a:endParaRPr lang="ru-RU" sz="1400" dirty="0" smtClean="0"/>
          </a:p>
          <a:p>
            <a:r>
              <a:rPr lang="ru-RU" sz="1400" dirty="0" smtClean="0">
                <a:solidFill>
                  <a:srgbClr val="C00000"/>
                </a:solidFill>
              </a:rPr>
              <a:t>269 (5%)</a:t>
            </a:r>
            <a:r>
              <a:rPr lang="ru-RU" sz="1400" dirty="0" smtClean="0"/>
              <a:t> из 5 445 га - </a:t>
            </a:r>
            <a:r>
              <a:rPr lang="ru-RU" sz="1400" dirty="0" err="1" smtClean="0"/>
              <a:t>эродированны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70930" y="4416303"/>
            <a:ext cx="4881562" cy="4414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400" dirty="0" err="1" smtClean="0"/>
              <a:t>с.Азат</a:t>
            </a:r>
            <a:endParaRPr lang="ru-RU" sz="1400" dirty="0" smtClean="0"/>
          </a:p>
          <a:p>
            <a:r>
              <a:rPr lang="ru-RU" sz="1400" dirty="0" smtClean="0">
                <a:solidFill>
                  <a:srgbClr val="C00000"/>
                </a:solidFill>
              </a:rPr>
              <a:t>365 (5%) </a:t>
            </a:r>
            <a:r>
              <a:rPr lang="ru-RU" sz="1400" dirty="0" smtClean="0"/>
              <a:t>из 7 340 га - </a:t>
            </a:r>
            <a:r>
              <a:rPr lang="ru-RU" sz="1400" dirty="0" err="1" smtClean="0"/>
              <a:t>эродированны</a:t>
            </a:r>
            <a:endParaRPr lang="ru-RU" sz="1400" dirty="0"/>
          </a:p>
        </p:txBody>
      </p:sp>
      <p:pic>
        <p:nvPicPr>
          <p:cNvPr id="9" name="Рисунок 8"/>
          <p:cNvPicPr preferRelativeResize="0">
            <a:picLocks/>
          </p:cNvPicPr>
          <p:nvPr/>
        </p:nvPicPr>
        <p:blipFill>
          <a:blip r:embed="rId2" cstate="print">
            <a:lum bright="-29000" contrast="4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2" t="2198" r="11386" b="2943"/>
          <a:stretch>
            <a:fillRect/>
          </a:stretch>
        </p:blipFill>
        <p:spPr>
          <a:xfrm>
            <a:off x="103899" y="642918"/>
            <a:ext cx="4788562" cy="370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>
          <a:blip r:embed="rId3" cstate="print">
            <a:lum bright="-27000"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6" t="2189" r="21057" b="3703"/>
          <a:stretch>
            <a:fillRect/>
          </a:stretch>
        </p:blipFill>
        <p:spPr>
          <a:xfrm>
            <a:off x="4947385" y="633953"/>
            <a:ext cx="4860000" cy="370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167842" y="6357958"/>
            <a:ext cx="671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5" tIns="46792" rIns="89985" bIns="46792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66"/>
              </a:buClr>
              <a:buSzPct val="100000"/>
              <a:buFont typeface="Lucida Fax" pitchFamily="18" charset="0"/>
              <a:buNone/>
            </a:pPr>
            <a:r>
              <a:rPr lang="en-GB" sz="2000" dirty="0" smtClean="0">
                <a:solidFill>
                  <a:srgbClr val="800000"/>
                </a:solidFill>
                <a:ea typeface="Arial Unicode MS" pitchFamily="34" charset="-128"/>
                <a:cs typeface="Arial Unicode MS" pitchFamily="34" charset="-128"/>
              </a:rPr>
              <a:t>9</a:t>
            </a:r>
            <a:endParaRPr lang="en-GB" sz="2000" dirty="0">
              <a:solidFill>
                <a:srgbClr val="8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504" y="6550223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Данные переданы в </a:t>
            </a:r>
            <a:r>
              <a:rPr lang="ru-RU" dirty="0" err="1" smtClean="0"/>
              <a:t>акиматы</a:t>
            </a:r>
            <a:r>
              <a:rPr lang="ru-RU" dirty="0" smtClean="0"/>
              <a:t> для принятия мер по улучшению пастбищ.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3389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18390</TotalTime>
  <Words>919</Words>
  <Application>Microsoft Office PowerPoint</Application>
  <PresentationFormat>Лист A4 (210x297 мм)</PresentationFormat>
  <Paragraphs>206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Электронные агрохимические картограммы  9 пилотных хозяйств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Сотрудник</cp:lastModifiedBy>
  <cp:revision>2304</cp:revision>
  <cp:lastPrinted>2018-09-06T02:59:13Z</cp:lastPrinted>
  <dcterms:created xsi:type="dcterms:W3CDTF">2011-09-20T06:20:45Z</dcterms:created>
  <dcterms:modified xsi:type="dcterms:W3CDTF">2018-09-06T14:01:10Z</dcterms:modified>
</cp:coreProperties>
</file>