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</p:sldMasterIdLst>
  <p:notesMasterIdLst>
    <p:notesMasterId r:id="rId25"/>
  </p:notesMasterIdLst>
  <p:sldIdLst>
    <p:sldId id="293" r:id="rId2"/>
    <p:sldId id="306" r:id="rId3"/>
    <p:sldId id="295" r:id="rId4"/>
    <p:sldId id="301" r:id="rId5"/>
    <p:sldId id="302" r:id="rId6"/>
    <p:sldId id="260" r:id="rId7"/>
    <p:sldId id="281" r:id="rId8"/>
    <p:sldId id="261" r:id="rId9"/>
    <p:sldId id="263" r:id="rId10"/>
    <p:sldId id="318" r:id="rId11"/>
    <p:sldId id="274" r:id="rId12"/>
    <p:sldId id="271" r:id="rId13"/>
    <p:sldId id="269" r:id="rId14"/>
    <p:sldId id="272" r:id="rId15"/>
    <p:sldId id="273" r:id="rId16"/>
    <p:sldId id="316" r:id="rId17"/>
    <p:sldId id="296" r:id="rId18"/>
    <p:sldId id="266" r:id="rId19"/>
    <p:sldId id="267" r:id="rId20"/>
    <p:sldId id="270" r:id="rId21"/>
    <p:sldId id="317" r:id="rId22"/>
    <p:sldId id="305" r:id="rId23"/>
    <p:sldId id="297" r:id="rId24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26"/>
      <p:bold r:id="rId27"/>
      <p:italic r:id="rId28"/>
      <p:boldItalic r:id="rId29"/>
    </p:embeddedFont>
    <p:embeddedFont>
      <p:font typeface="Arial Black" panose="020B0A04020102020204" pitchFamily="34" charset="0"/>
      <p:bold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Microsoft JhengHei UI" panose="020B0604030504040204" pitchFamily="34" charset="-120"/>
      <p:regular r:id="rId35"/>
      <p:bold r:id="rId36"/>
    </p:embeddedFont>
    <p:embeddedFont>
      <p:font typeface="Ebrima" panose="02000000000000000000" pitchFamily="2" charset="0"/>
      <p:regular r:id="rId37"/>
      <p:bold r:id="rId38"/>
    </p:embeddedFont>
    <p:embeddedFont>
      <p:font typeface="Century Gothic" panose="020B0502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7E2D8E-D91C-446C-8C7A-508657C89B18}">
  <a:tblStyle styleId="{157E2D8E-D91C-446C-8C7A-508657C89B18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7A09539-AE87-4EFD-8E09-E17EDD0755AB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876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992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September 7,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C01193-8287-4834-A286-6B880643E934}" type="datetime4">
              <a:rPr lang="en-US" smtClean="0"/>
              <a:pPr/>
              <a:t>September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 smtClean="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grosmart.kz@gmail.com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165" y="1415332"/>
            <a:ext cx="8520600" cy="1303060"/>
          </a:xfrm>
        </p:spPr>
        <p:txBody>
          <a:bodyPr/>
          <a:lstStyle/>
          <a:p>
            <a:r>
              <a:rPr lang="ru-RU" sz="3000" dirty="0" smtClean="0"/>
              <a:t>Управление производственным процессом с помощью сервиса А</a:t>
            </a:r>
            <a:r>
              <a:rPr lang="en-US" sz="3000" dirty="0" smtClean="0"/>
              <a:t>NT</a:t>
            </a:r>
            <a:r>
              <a:rPr lang="ru-RU" sz="3000" dirty="0" smtClean="0"/>
              <a:t> на базе </a:t>
            </a:r>
            <a:br>
              <a:rPr lang="ru-RU" sz="3000" dirty="0" smtClean="0"/>
            </a:br>
            <a:r>
              <a:rPr lang="ru-RU" sz="3000" dirty="0" smtClean="0"/>
              <a:t>ТОО «НПЦ ЗХ </a:t>
            </a:r>
            <a:r>
              <a:rPr lang="ru-RU" sz="3000" dirty="0" err="1" smtClean="0"/>
              <a:t>им.А.И</a:t>
            </a:r>
            <a:r>
              <a:rPr lang="ru-RU" sz="3000" dirty="0" smtClean="0"/>
              <a:t>. Бараева»</a:t>
            </a:r>
            <a:endParaRPr lang="ru-RU" sz="3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t>1</a:t>
            </a:fld>
            <a:endParaRPr lang="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4" y="4249799"/>
            <a:ext cx="2242268" cy="531672"/>
          </a:xfrm>
          <a:prstGeom prst="rect">
            <a:avLst/>
          </a:prstGeom>
        </p:spPr>
      </p:pic>
      <p:pic>
        <p:nvPicPr>
          <p:cNvPr id="6" name="Рисунок 5" descr="Эмблема_2"/>
          <p:cNvPicPr/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130" y="1339609"/>
            <a:ext cx="2340260" cy="2371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16" y="3895026"/>
            <a:ext cx="1085280" cy="109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8944" y="4249799"/>
            <a:ext cx="22895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Arial Black" pitchFamily="34" charset="0"/>
                <a:ea typeface="Gungsuh" pitchFamily="18" charset="-127"/>
                <a:cs typeface="Arial" pitchFamily="34" charset="0"/>
              </a:rPr>
              <a:t>POLIGON </a:t>
            </a:r>
          </a:p>
          <a:p>
            <a:pPr algn="ctr"/>
            <a:r>
              <a:rPr lang="en-US" b="1" dirty="0">
                <a:latin typeface="Arial Black" pitchFamily="34" charset="0"/>
                <a:ea typeface="Gungsuh" pitchFamily="18" charset="-127"/>
                <a:cs typeface="Arial" pitchFamily="34" charset="0"/>
              </a:rPr>
              <a:t>SHORTANDY</a:t>
            </a:r>
            <a:endParaRPr lang="ru-RU" b="1" dirty="0">
              <a:latin typeface="Arial Black" pitchFamily="34" charset="0"/>
              <a:ea typeface="Gungsuh" pitchFamily="18" charset="-127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7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0" y="4258500"/>
            <a:ext cx="9144000" cy="88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Документирование техопераций</a:t>
            </a:r>
            <a:endParaRPr lang="ru" sz="18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ct val="100000"/>
              </a:lnSpc>
            </a:pPr>
            <a:r>
              <a:rPr lang="ru" sz="1400" dirty="0" smtClean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Документооборот</a:t>
            </a:r>
            <a:endParaRPr lang="ru" sz="1400" dirty="0">
              <a:solidFill>
                <a:schemeClr val="accent5"/>
              </a:solidFill>
              <a:effectLst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449338"/>
            <a:ext cx="2365253" cy="560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0" y="320600"/>
            <a:ext cx="9144000" cy="278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0" y="4225800"/>
            <a:ext cx="9144000" cy="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Качество выполнения мероприятий техникой </a:t>
            </a:r>
            <a:r>
              <a:rPr lang="ru" sz="1800" b="1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800" b="1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 dirty="0" smtClean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Контроль</a:t>
            </a:r>
            <a:endParaRPr lang="ru" sz="1400" dirty="0">
              <a:solidFill>
                <a:schemeClr val="accent5"/>
              </a:solidFill>
              <a:effectLst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6" y="4385726"/>
            <a:ext cx="2365253" cy="560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1"/>
            <a:ext cx="9144000" cy="421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0" y="4186410"/>
            <a:ext cx="9144000" cy="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Полный цикл АХО </a:t>
            </a:r>
            <a:r>
              <a:rPr lang="ru" sz="1800" b="1" dirty="0" smtClean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- </a:t>
            </a:r>
            <a:r>
              <a:rPr lang="ru" sz="1800" b="1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от задания до результата</a:t>
            </a:r>
          </a:p>
          <a:p>
            <a:pPr algn="l">
              <a:lnSpc>
                <a:spcPct val="100000"/>
              </a:lnSpc>
            </a:pPr>
            <a:r>
              <a:rPr lang="ru" sz="1400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Помощь в принятии решений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385727"/>
            <a:ext cx="2365253" cy="560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24292"/>
          </a:xfrm>
          <a:prstGeom prst="rect">
            <a:avLst/>
          </a:prstGeom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0" y="4205081"/>
            <a:ext cx="9144000" cy="94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Генерация заданий для техники </a:t>
            </a:r>
          </a:p>
          <a:p>
            <a:pPr algn="l">
              <a:lnSpc>
                <a:spcPct val="100000"/>
              </a:lnSpc>
            </a:pPr>
            <a:r>
              <a:rPr lang="ru" sz="1400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Корректировка неоднородностей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27" y="4367948"/>
            <a:ext cx="2365253" cy="56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0" y="4173578"/>
            <a:ext cx="9144000" cy="969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Агроэкология - обследование посевов</a:t>
            </a:r>
          </a:p>
          <a:p>
            <a:pPr algn="l">
              <a:lnSpc>
                <a:spcPct val="100000"/>
              </a:lnSpc>
            </a:pPr>
            <a:r>
              <a:rPr lang="ru" sz="1800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Помощь в принятии решений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"/>
            <a:ext cx="9144000" cy="4158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27" y="4401966"/>
            <a:ext cx="2365253" cy="56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54825"/>
          </a:xfrm>
          <a:prstGeom prst="rect">
            <a:avLst/>
          </a:prstGeom>
        </p:spPr>
      </p:pic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0" y="4225800"/>
            <a:ext cx="9144000" cy="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Агроэкология - протоколирование наблюдений</a:t>
            </a:r>
          </a:p>
          <a:p>
            <a:pPr algn="l">
              <a:lnSpc>
                <a:spcPct val="100000"/>
              </a:lnSpc>
            </a:pPr>
            <a:r>
              <a:rPr lang="ru" sz="1400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Помощь в принятии решений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6" y="4425484"/>
            <a:ext cx="2365253" cy="56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0" y="4225800"/>
            <a:ext cx="9144000" cy="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Агроэкология - протоколирование наблюдений</a:t>
            </a:r>
          </a:p>
          <a:p>
            <a:pPr algn="l">
              <a:lnSpc>
                <a:spcPct val="100000"/>
              </a:lnSpc>
            </a:pPr>
            <a:r>
              <a:rPr lang="ru" sz="1400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Помощь в принятии решений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6" y="4425484"/>
            <a:ext cx="2365253" cy="560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2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4099579"/>
            <a:ext cx="9144000" cy="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Рейтинг развития культур </a:t>
            </a:r>
            <a:r>
              <a:rPr lang="ru" sz="1800" b="1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" sz="1800" b="1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 dirty="0" smtClean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Спутниковый мониторинг</a:t>
            </a:r>
            <a:endParaRPr lang="ru" sz="1400" dirty="0">
              <a:solidFill>
                <a:schemeClr val="accent5"/>
              </a:solidFill>
              <a:effectLst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6" y="4361873"/>
            <a:ext cx="2365253" cy="560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8"/>
            <a:ext cx="9144000" cy="41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0" y="4225800"/>
            <a:ext cx="9144000" cy="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Возможность сравнения графиков развития культур</a:t>
            </a:r>
          </a:p>
          <a:p>
            <a:pPr algn="l">
              <a:lnSpc>
                <a:spcPct val="100000"/>
              </a:lnSpc>
            </a:pPr>
            <a:r>
              <a:rPr lang="ru" sz="1400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Сервисы мониторинга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6" y="4385727"/>
            <a:ext cx="2365253" cy="560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10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0" y="4099579"/>
            <a:ext cx="9144000" cy="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Спутниковая съемка - 10 и 30 метров</a:t>
            </a:r>
          </a:p>
          <a:p>
            <a:pPr algn="l">
              <a:lnSpc>
                <a:spcPct val="100000"/>
              </a:lnSpc>
            </a:pPr>
            <a:r>
              <a:rPr lang="ru" sz="18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Сервисы мониторинга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274409"/>
            <a:ext cx="2365253" cy="560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6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  <p:sp>
        <p:nvSpPr>
          <p:cNvPr id="8" name="Shape 80"/>
          <p:cNvSpPr txBox="1"/>
          <p:nvPr/>
        </p:nvSpPr>
        <p:spPr>
          <a:xfrm>
            <a:off x="-1" y="4099576"/>
            <a:ext cx="9144000" cy="91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Управление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сельхозпредприятием</a:t>
            </a: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ru" sz="18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" y="835144"/>
            <a:ext cx="947530" cy="1071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6922" y="1296070"/>
            <a:ext cx="365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Ebrima" panose="02000000000000000000" pitchFamily="2" charset="0"/>
              </a:rPr>
              <a:t>AgroNetworkTechnologies</a:t>
            </a:r>
            <a:endParaRPr lang="en-US" sz="1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" panose="020B0604030504040204" pitchFamily="34" charset="-120"/>
              <a:ea typeface="Microsoft JhengHei UI" panose="020B0604030504040204" pitchFamily="34" charset="-120"/>
              <a:cs typeface="Ebrima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9620" y="2321980"/>
            <a:ext cx="5021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Облачный </a:t>
            </a:r>
            <a:r>
              <a:rPr lang="kk-KZ" sz="16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сервис </a:t>
            </a:r>
            <a:br>
              <a:rPr lang="kk-KZ" sz="16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</a:b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для агрономов и руководителей</a:t>
            </a:r>
            <a:r>
              <a:rPr lang="kk-KZ" sz="1600" b="1" dirty="0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 </a:t>
            </a:r>
            <a:endParaRPr lang="ru" sz="1600" b="1" dirty="0">
              <a:solidFill>
                <a:schemeClr val="accent5">
                  <a:lumMod val="75000"/>
                </a:schemeClr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65" y="835144"/>
            <a:ext cx="4286941" cy="24149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274409"/>
            <a:ext cx="2365253" cy="560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5" y="1070581"/>
            <a:ext cx="1445899" cy="63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320600"/>
            <a:ext cx="9144000" cy="278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0" y="4225800"/>
            <a:ext cx="9144000" cy="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Метеоданные и прогноз</a:t>
            </a:r>
          </a:p>
          <a:p>
            <a:pPr algn="l">
              <a:lnSpc>
                <a:spcPct val="100000"/>
              </a:lnSpc>
            </a:pPr>
            <a:r>
              <a:rPr lang="ru" sz="1400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Помощь в принятии решений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6" y="4401630"/>
            <a:ext cx="2365253" cy="560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0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320600"/>
            <a:ext cx="9144000" cy="278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0" y="4225800"/>
            <a:ext cx="9144000" cy="91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Метеоданные и прогноз</a:t>
            </a:r>
          </a:p>
          <a:p>
            <a:pPr algn="l">
              <a:lnSpc>
                <a:spcPct val="100000"/>
              </a:lnSpc>
            </a:pPr>
            <a:r>
              <a:rPr lang="ru" sz="1400" dirty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Помощь в принятии решений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6" y="4401630"/>
            <a:ext cx="2365253" cy="560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1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222637"/>
            <a:ext cx="8520600" cy="4346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- Повышение эффективности 1 га в растениеводстве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Управляемость и унификация </a:t>
            </a: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технологического </a:t>
            </a: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процесса</a:t>
            </a:r>
            <a:endParaRPr lang="ru-RU" sz="1800" dirty="0" smtClean="0">
              <a:solidFill>
                <a:schemeClr val="tx1"/>
              </a:solidFill>
              <a:latin typeface="Palatino Linotype (Основной текст)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Снижение </a:t>
            </a: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рисков</a:t>
            </a:r>
            <a:endParaRPr lang="ru-RU" sz="1800" dirty="0" smtClean="0">
              <a:solidFill>
                <a:schemeClr val="tx1"/>
              </a:solidFill>
              <a:latin typeface="Palatino Linotype (Основной текст)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- Получение данных с поля (мобильное приложение)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- Накопление информации о полях и консолидация в едином информационном ресурсе предприятия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- Систематизация нормативно-справочной информации от производства до учета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- Отчетность для работника, управляющего сельскохозяйственным активом, владельца актива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- Оценка эффективности технологий возделывания культур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Palatino Linotype (Основной текст)"/>
              </a:rPr>
              <a:t>Оценка эффективности сотрудников</a:t>
            </a:r>
          </a:p>
          <a:p>
            <a:pPr marL="0" indent="0">
              <a:buNone/>
            </a:pPr>
            <a:endParaRPr lang="ru-RU" sz="1800" dirty="0" smtClean="0">
              <a:latin typeface="Palatino Linotype (Основной текст)"/>
            </a:endParaRPr>
          </a:p>
          <a:p>
            <a:pPr marL="0" indent="0">
              <a:buNone/>
            </a:pPr>
            <a:endParaRPr lang="ru-RU" sz="1800" dirty="0">
              <a:latin typeface="Palatino Linotype (Основной текст)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  <p:sp>
        <p:nvSpPr>
          <p:cNvPr id="5" name="Shape 80"/>
          <p:cNvSpPr txBox="1"/>
          <p:nvPr/>
        </p:nvSpPr>
        <p:spPr>
          <a:xfrm>
            <a:off x="0" y="4245998"/>
            <a:ext cx="9143999" cy="76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0" hangingPunct="1">
              <a:defRPr sz="1800" b="1" kern="1200">
                <a:solidFill>
                  <a:schemeClr val="accent5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Open Sans"/>
                <a:ea typeface="Open Sans"/>
                <a:cs typeface="Open Sans"/>
              </a:defRPr>
            </a:lvl1pPr>
          </a:lstStyle>
          <a:p>
            <a:r>
              <a:rPr lang="ru" dirty="0">
                <a:sym typeface="Open Sans"/>
              </a:rPr>
              <a:t>Результат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347620"/>
            <a:ext cx="2365253" cy="5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2" y="285059"/>
            <a:ext cx="4730506" cy="1121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609" y="300962"/>
            <a:ext cx="1263650" cy="1428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393" y="3522428"/>
            <a:ext cx="85501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г.Астана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tel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+7-777-620-18-61</a:t>
            </a:r>
          </a:p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E-mail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/>
              </a:rPr>
              <a:t>a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hlinkClick r:id="rId5"/>
              </a:rPr>
              <a:t>grosmart.kz@gmail.com</a:t>
            </a:r>
            <a:endPara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eb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www.agrosmart.kz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72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  <p:sp>
        <p:nvSpPr>
          <p:cNvPr id="7" name="TextBox 6"/>
          <p:cNvSpPr txBox="1"/>
          <p:nvPr/>
        </p:nvSpPr>
        <p:spPr>
          <a:xfrm>
            <a:off x="215797" y="2362492"/>
            <a:ext cx="8712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kern="12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Общий земельный фонд пользователей </a:t>
            </a:r>
            <a:endParaRPr lang="en-US" sz="3200" kern="1200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r>
              <a:rPr lang="ru-RU" sz="3200" kern="12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сервиса </a:t>
            </a:r>
            <a:r>
              <a:rPr lang="en-US" sz="3200" kern="12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ANT </a:t>
            </a:r>
            <a:r>
              <a:rPr lang="kk-KZ" sz="3200" kern="12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 РФ и Казахстане</a:t>
            </a:r>
            <a:r>
              <a:rPr lang="ru-RU" sz="3200" kern="12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: </a:t>
            </a:r>
            <a:endParaRPr lang="ru-RU" sz="3200" kern="1200" dirty="0" smtClean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r>
              <a:rPr lang="ru-RU" sz="3200" kern="120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более </a:t>
            </a:r>
            <a:r>
              <a:rPr lang="ru-RU" sz="3200" kern="12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7</a:t>
            </a:r>
            <a:r>
              <a:rPr lang="ru-RU" sz="3200" kern="1200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ru-RU" sz="3200" kern="1200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млн га</a:t>
            </a:r>
          </a:p>
        </p:txBody>
      </p:sp>
      <p:sp>
        <p:nvSpPr>
          <p:cNvPr id="5" name="Shape 80"/>
          <p:cNvSpPr txBox="1"/>
          <p:nvPr/>
        </p:nvSpPr>
        <p:spPr>
          <a:xfrm>
            <a:off x="-1" y="4099576"/>
            <a:ext cx="9144000" cy="91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ru" sz="1800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По</a:t>
            </a: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" sz="1800" b="1" dirty="0" smtClean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 Пользователи</a:t>
            </a:r>
            <a:endParaRPr lang="ru" sz="1800" b="1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274409"/>
            <a:ext cx="2365253" cy="5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45" y="3853964"/>
            <a:ext cx="8520600" cy="572700"/>
          </a:xfrm>
        </p:spPr>
        <p:txBody>
          <a:bodyPr/>
          <a:lstStyle/>
          <a:p>
            <a:r>
              <a:rPr lang="ru-RU" sz="1800" dirty="0" smtClean="0"/>
              <a:t>Общее информационное облако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3422781" y="1559781"/>
            <a:ext cx="1843103" cy="10617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14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1400" dirty="0" smtClean="0">
                <a:solidFill>
                  <a:srgbClr val="00B0F0"/>
                </a:solidFill>
              </a:rPr>
              <a:t>ANT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9" name="Shape 80"/>
          <p:cNvSpPr txBox="1"/>
          <p:nvPr/>
        </p:nvSpPr>
        <p:spPr>
          <a:xfrm>
            <a:off x="-1" y="4099576"/>
            <a:ext cx="9144000" cy="91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Общее информационное облако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54632" y="383707"/>
            <a:ext cx="973312" cy="1176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3"/>
          </p:cNvCxnSpPr>
          <p:nvPr/>
        </p:nvCxnSpPr>
        <p:spPr>
          <a:xfrm flipH="1">
            <a:off x="2965495" y="2466025"/>
            <a:ext cx="727202" cy="417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78" y="1754720"/>
            <a:ext cx="297108" cy="335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274409"/>
            <a:ext cx="2365253" cy="56083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281530" y="109387"/>
            <a:ext cx="273376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Мониторинг техники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81530" y="930397"/>
            <a:ext cx="2733760" cy="586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Метеостанция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81530" y="1794927"/>
            <a:ext cx="2733760" cy="59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1С, электронные весы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81530" y="3403158"/>
            <a:ext cx="2733760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БПЛА, </a:t>
            </a:r>
            <a:r>
              <a:rPr lang="ru-RU" dirty="0" err="1" smtClean="0">
                <a:solidFill>
                  <a:schemeClr val="tx1"/>
                </a:solidFill>
              </a:rPr>
              <a:t>дроны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81530" y="2562070"/>
            <a:ext cx="2733760" cy="59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Документооборот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2" name="Прямая соединительная линия 31"/>
          <p:cNvCxnSpPr>
            <a:stCxn id="27" idx="1"/>
          </p:cNvCxnSpPr>
          <p:nvPr/>
        </p:nvCxnSpPr>
        <p:spPr>
          <a:xfrm flipH="1">
            <a:off x="4858247" y="383707"/>
            <a:ext cx="1423283" cy="1238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8" idx="1"/>
          </p:cNvCxnSpPr>
          <p:nvPr/>
        </p:nvCxnSpPr>
        <p:spPr>
          <a:xfrm flipH="1">
            <a:off x="5010648" y="1223829"/>
            <a:ext cx="1270882" cy="48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9" idx="1"/>
          </p:cNvCxnSpPr>
          <p:nvPr/>
        </p:nvCxnSpPr>
        <p:spPr>
          <a:xfrm flipH="1" flipV="1">
            <a:off x="5265885" y="2074071"/>
            <a:ext cx="1015645" cy="16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1" idx="1"/>
          </p:cNvCxnSpPr>
          <p:nvPr/>
        </p:nvCxnSpPr>
        <p:spPr>
          <a:xfrm flipH="1" flipV="1">
            <a:off x="5163047" y="2386364"/>
            <a:ext cx="1118483" cy="471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0" idx="1"/>
          </p:cNvCxnSpPr>
          <p:nvPr/>
        </p:nvCxnSpPr>
        <p:spPr>
          <a:xfrm flipH="1" flipV="1">
            <a:off x="4858248" y="2504311"/>
            <a:ext cx="1423282" cy="1177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20872" y="109387"/>
            <a:ext cx="273376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Руководитель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0872" y="1011141"/>
            <a:ext cx="273376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Главный агроном, агроном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20872" y="1816325"/>
            <a:ext cx="273376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Экономист, бухгалтер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0872" y="2622076"/>
            <a:ext cx="273376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Диспетчер, оператор весовой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0872" y="3403158"/>
            <a:ext cx="273376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Комбайнер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>
            <a:endCxn id="7" idx="1"/>
          </p:cNvCxnSpPr>
          <p:nvPr/>
        </p:nvCxnSpPr>
        <p:spPr>
          <a:xfrm>
            <a:off x="2954632" y="1285461"/>
            <a:ext cx="738065" cy="42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7" idx="2"/>
          </p:cNvCxnSpPr>
          <p:nvPr/>
        </p:nvCxnSpPr>
        <p:spPr>
          <a:xfrm>
            <a:off x="2998364" y="2090646"/>
            <a:ext cx="42441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2962583" y="2621512"/>
            <a:ext cx="1044874" cy="1021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41" y="4118527"/>
            <a:ext cx="8520600" cy="572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846" y="261929"/>
            <a:ext cx="8520600" cy="3416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  <p:sp>
        <p:nvSpPr>
          <p:cNvPr id="6" name="Shape 80"/>
          <p:cNvSpPr txBox="1"/>
          <p:nvPr/>
        </p:nvSpPr>
        <p:spPr>
          <a:xfrm>
            <a:off x="-1" y="4099576"/>
            <a:ext cx="9144000" cy="91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ru" dirty="0">
                <a:sym typeface="Open Sans"/>
              </a:rPr>
              <a:t>Функционал системы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27221"/>
            <a:ext cx="2854518" cy="164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Ведение реестра полей</a:t>
            </a:r>
          </a:p>
          <a:p>
            <a:pPr algn="just"/>
            <a:r>
              <a:rPr lang="ru-RU" dirty="0" smtClean="0"/>
              <a:t>- Инвентаризация полей</a:t>
            </a:r>
          </a:p>
          <a:p>
            <a:pPr algn="just"/>
            <a:r>
              <a:rPr lang="ru-RU" dirty="0" smtClean="0"/>
              <a:t>- Выявление </a:t>
            </a:r>
            <a:r>
              <a:rPr lang="ru-RU" dirty="0" err="1" smtClean="0"/>
              <a:t>неугодий</a:t>
            </a:r>
            <a:r>
              <a:rPr lang="ru-RU" dirty="0" smtClean="0"/>
              <a:t> на полях</a:t>
            </a:r>
          </a:p>
          <a:p>
            <a:pPr algn="just"/>
            <a:r>
              <a:rPr lang="ru-RU" dirty="0" smtClean="0"/>
              <a:t>- Планирование севооборотов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9690" y="127221"/>
            <a:ext cx="2965836" cy="164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Документирование производственного процесса</a:t>
            </a:r>
          </a:p>
          <a:p>
            <a:pPr algn="just"/>
            <a:r>
              <a:rPr lang="ru-RU" dirty="0" smtClean="0"/>
              <a:t>- Соблюдение технологий </a:t>
            </a:r>
            <a:r>
              <a:rPr lang="ru-RU" dirty="0" err="1" smtClean="0"/>
              <a:t>выра-щивания</a:t>
            </a:r>
            <a:endParaRPr lang="ru-RU" dirty="0" smtClean="0"/>
          </a:p>
          <a:p>
            <a:pPr algn="just"/>
            <a:r>
              <a:rPr lang="ru-RU" dirty="0" smtClean="0"/>
              <a:t>- Контроль </a:t>
            </a:r>
            <a:r>
              <a:rPr lang="ru-RU" dirty="0"/>
              <a:t>качества </a:t>
            </a:r>
            <a:r>
              <a:rPr lang="ru-RU" dirty="0" err="1"/>
              <a:t>выполне-ния</a:t>
            </a:r>
            <a:r>
              <a:rPr lang="ru-RU" dirty="0"/>
              <a:t> технологических операций</a:t>
            </a:r>
          </a:p>
          <a:p>
            <a:pPr algn="just"/>
            <a:r>
              <a:rPr lang="ru-RU" dirty="0" smtClean="0"/>
              <a:t>- Учет затрат </a:t>
            </a:r>
            <a:r>
              <a:rPr lang="ru-RU" dirty="0"/>
              <a:t>ТМЦ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2747" y="127221"/>
            <a:ext cx="3061251" cy="16459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Агрохимическое обследование</a:t>
            </a:r>
          </a:p>
          <a:p>
            <a:pPr algn="just"/>
            <a:r>
              <a:rPr lang="ru-RU" dirty="0" smtClean="0"/>
              <a:t>-Полный цикл агрохимического обследования: от планирования до результатов обследования</a:t>
            </a:r>
          </a:p>
          <a:p>
            <a:pPr algn="just"/>
            <a:r>
              <a:rPr lang="ru-RU" dirty="0" smtClean="0"/>
              <a:t>- История результатов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963972"/>
            <a:ext cx="2854517" cy="20481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Взаимодействие с </a:t>
            </a:r>
          </a:p>
          <a:p>
            <a:pPr algn="ctr"/>
            <a:r>
              <a:rPr lang="ru-RU" b="1" dirty="0" smtClean="0"/>
              <a:t>техникой</a:t>
            </a:r>
          </a:p>
          <a:p>
            <a:pPr algn="just"/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Мониторинг техники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Метки «свой-чужой»</a:t>
            </a:r>
            <a:endParaRPr lang="ru-RU" dirty="0" smtClean="0"/>
          </a:p>
          <a:p>
            <a:pPr algn="just"/>
            <a:r>
              <a:rPr lang="ru-RU" dirty="0" smtClean="0"/>
              <a:t>- Автоматическая генерация карт предписаний</a:t>
            </a:r>
          </a:p>
          <a:p>
            <a:pPr algn="just"/>
            <a:r>
              <a:rPr lang="ru-RU" dirty="0" smtClean="0"/>
              <a:t>- Загрузка карты урожайности</a:t>
            </a:r>
          </a:p>
          <a:p>
            <a:pPr algn="just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89690" y="1963973"/>
            <a:ext cx="2965835" cy="2048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Мобильные приложения</a:t>
            </a:r>
            <a:endParaRPr lang="ru-RU" b="1" dirty="0" smtClean="0"/>
          </a:p>
          <a:p>
            <a:pPr marL="285750" indent="-285750" algn="just">
              <a:buFontTx/>
              <a:buChar char="-"/>
            </a:pPr>
            <a:r>
              <a:rPr lang="ru-RU" dirty="0" err="1" smtClean="0"/>
              <a:t>Агроскаутинг</a:t>
            </a:r>
            <a:r>
              <a:rPr lang="ru-RU" dirty="0" smtClean="0"/>
              <a:t> (</a:t>
            </a:r>
            <a:r>
              <a:rPr lang="ru-RU" dirty="0"/>
              <a:t>о</a:t>
            </a:r>
            <a:r>
              <a:rPr lang="ru-RU" dirty="0" smtClean="0"/>
              <a:t>тображение </a:t>
            </a:r>
            <a:r>
              <a:rPr lang="ru-RU" dirty="0" smtClean="0"/>
              <a:t>фотографий на </a:t>
            </a:r>
            <a:r>
              <a:rPr lang="ru-RU" dirty="0" smtClean="0"/>
              <a:t>карте)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Комбайнер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Агроном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Уведомления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Весовая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Чек-листы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Работа </a:t>
            </a:r>
            <a:r>
              <a:rPr lang="ru-RU" dirty="0" smtClean="0"/>
              <a:t>в </a:t>
            </a:r>
            <a:r>
              <a:rPr lang="en-US" dirty="0" smtClean="0"/>
              <a:t>off-line </a:t>
            </a:r>
            <a:r>
              <a:rPr lang="ru-RU" dirty="0" smtClean="0"/>
              <a:t>режиме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82748" y="1963973"/>
            <a:ext cx="3061251" cy="2048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Спутниковый и </a:t>
            </a:r>
            <a:r>
              <a:rPr lang="ru-RU" b="1" dirty="0" err="1" smtClean="0"/>
              <a:t>метео</a:t>
            </a:r>
            <a:r>
              <a:rPr lang="ru-RU" b="1" dirty="0" smtClean="0"/>
              <a:t> мониторинг посевов</a:t>
            </a:r>
          </a:p>
          <a:p>
            <a:pPr algn="just"/>
            <a:r>
              <a:rPr lang="ru-RU" dirty="0" smtClean="0"/>
              <a:t>- Выделение проблемных полей</a:t>
            </a:r>
          </a:p>
          <a:p>
            <a:pPr algn="just"/>
            <a:r>
              <a:rPr lang="ru-RU" dirty="0" smtClean="0"/>
              <a:t>- Отображение неоднородностей полей</a:t>
            </a:r>
          </a:p>
          <a:p>
            <a:pPr algn="just"/>
            <a:r>
              <a:rPr lang="ru-RU" dirty="0" smtClean="0"/>
              <a:t>- Ежедневный график развития культуры</a:t>
            </a:r>
          </a:p>
          <a:p>
            <a:pPr algn="just"/>
            <a:r>
              <a:rPr lang="ru-RU" dirty="0" smtClean="0"/>
              <a:t>- Метеоданные по каждому полю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274409"/>
            <a:ext cx="2365253" cy="56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6</a:t>
            </a:fld>
            <a:endParaRPr lang="ru"/>
          </a:p>
        </p:txBody>
      </p:sp>
      <p:sp>
        <p:nvSpPr>
          <p:cNvPr id="86" name="Shape 86"/>
          <p:cNvSpPr txBox="1"/>
          <p:nvPr/>
        </p:nvSpPr>
        <p:spPr>
          <a:xfrm>
            <a:off x="0" y="4099575"/>
            <a:ext cx="9144000" cy="91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ru" dirty="0">
                <a:sym typeface="Open Sans"/>
              </a:rPr>
              <a:t>Поля предприятия</a:t>
            </a:r>
          </a:p>
          <a:p>
            <a:r>
              <a:rPr lang="ru" sz="1400" b="0" dirty="0">
                <a:sym typeface="Open Sans"/>
              </a:rPr>
              <a:t>Инвентаризация средств производства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274409"/>
            <a:ext cx="2365253" cy="560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0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2787912" y="235875"/>
            <a:ext cx="1864200" cy="44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/>
              <a:t>Документирование</a:t>
            </a:r>
          </a:p>
        </p:txBody>
      </p:sp>
      <p:sp>
        <p:nvSpPr>
          <p:cNvPr id="260" name="Shape 260"/>
          <p:cNvSpPr/>
          <p:nvPr/>
        </p:nvSpPr>
        <p:spPr>
          <a:xfrm>
            <a:off x="14720375" y="235875"/>
            <a:ext cx="861900" cy="44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/>
              <a:t>Отчеты</a:t>
            </a:r>
          </a:p>
        </p:txBody>
      </p:sp>
      <p:sp>
        <p:nvSpPr>
          <p:cNvPr id="261" name="Shape 261"/>
          <p:cNvSpPr/>
          <p:nvPr/>
        </p:nvSpPr>
        <p:spPr>
          <a:xfrm>
            <a:off x="15650525" y="235875"/>
            <a:ext cx="1959600" cy="449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/>
              <a:t>Информация о поле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7</a:t>
            </a:fld>
            <a:endParaRPr lang="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18" y="4295803"/>
            <a:ext cx="2365253" cy="560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1" y="0"/>
            <a:ext cx="9144000" cy="4234049"/>
          </a:xfrm>
          <a:prstGeom prst="rect">
            <a:avLst/>
          </a:prstGeom>
        </p:spPr>
      </p:pic>
      <p:sp>
        <p:nvSpPr>
          <p:cNvPr id="267" name="Shape 267"/>
          <p:cNvSpPr txBox="1"/>
          <p:nvPr/>
        </p:nvSpPr>
        <p:spPr>
          <a:xfrm>
            <a:off x="-11451" y="4108669"/>
            <a:ext cx="9155450" cy="93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ru" dirty="0">
                <a:sym typeface="Open Sans"/>
              </a:rPr>
              <a:t>Работа с данными - все необходимые </a:t>
            </a:r>
            <a:r>
              <a:rPr lang="ru" dirty="0" smtClean="0">
                <a:sym typeface="Open Sans"/>
              </a:rPr>
              <a:t>справочники</a:t>
            </a:r>
            <a:endParaRPr lang="ru" dirty="0">
              <a:sym typeface="Open San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74" y="4295803"/>
            <a:ext cx="2365253" cy="560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8</a:t>
            </a:fld>
            <a:endParaRPr lang="ru"/>
          </a:p>
        </p:txBody>
      </p:sp>
      <p:sp>
        <p:nvSpPr>
          <p:cNvPr id="94" name="Shape 94"/>
          <p:cNvSpPr txBox="1"/>
          <p:nvPr/>
        </p:nvSpPr>
        <p:spPr>
          <a:xfrm>
            <a:off x="0" y="4274409"/>
            <a:ext cx="9144000" cy="89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800" b="1">
                <a:solidFill>
                  <a:schemeClr val="accent5"/>
                </a:solidFill>
                <a:latin typeface="Open Sans"/>
                <a:ea typeface="Open Sans"/>
                <a:cs typeface="Open Sans"/>
              </a:defRPr>
            </a:lvl1pPr>
          </a:lstStyle>
          <a:p>
            <a:r>
              <a:rPr lang="ru" dirty="0">
                <a:sym typeface="Open Sans"/>
              </a:rPr>
              <a:t>Технологические карты</a:t>
            </a:r>
          </a:p>
          <a:p>
            <a:r>
              <a:rPr lang="ru" sz="1400" b="0" dirty="0">
                <a:sym typeface="Open Sans"/>
              </a:rPr>
              <a:t>Информационное обеспечение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475" y="4439642"/>
            <a:ext cx="2365253" cy="560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274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0" y="4258500"/>
            <a:ext cx="9144000" cy="88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ru" sz="1800" b="1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Планирование с учетом предшественников</a:t>
            </a:r>
          </a:p>
          <a:p>
            <a:pPr algn="l">
              <a:lnSpc>
                <a:spcPct val="100000"/>
              </a:lnSpc>
            </a:pPr>
            <a:r>
              <a:rPr lang="ru" sz="1400" dirty="0" smtClean="0">
                <a:solidFill>
                  <a:schemeClr val="accent5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История полей</a:t>
            </a:r>
            <a:endParaRPr lang="ru" sz="1400" dirty="0">
              <a:solidFill>
                <a:schemeClr val="accent5"/>
              </a:solidFill>
              <a:effectLst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37" y="4449338"/>
            <a:ext cx="2365253" cy="5608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2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2323</TotalTime>
  <Words>372</Words>
  <Application>Microsoft Office PowerPoint</Application>
  <PresentationFormat>Экран (16:9)</PresentationFormat>
  <Paragraphs>115</Paragraphs>
  <Slides>23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Palatino Linotype</vt:lpstr>
      <vt:lpstr>Arial Black</vt:lpstr>
      <vt:lpstr>Open Sans</vt:lpstr>
      <vt:lpstr>Gungsuh</vt:lpstr>
      <vt:lpstr>Microsoft JhengHei UI</vt:lpstr>
      <vt:lpstr>Ebrima</vt:lpstr>
      <vt:lpstr>Courier New</vt:lpstr>
      <vt:lpstr>Century Gothic</vt:lpstr>
      <vt:lpstr>Palatino Linotype (Основной текст)</vt:lpstr>
      <vt:lpstr>Исполнительная</vt:lpstr>
      <vt:lpstr>Управление производственным процессом с помощью сервиса АNT на базе  ТОО «НПЦ ЗХ им.А.И. Бараева»</vt:lpstr>
      <vt:lpstr>Презентация PowerPoint</vt:lpstr>
      <vt:lpstr>Презентация PowerPoint</vt:lpstr>
      <vt:lpstr>Общее информационное облако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Планирование с учетом предшественников История полей</vt:lpstr>
      <vt:lpstr>Документирование техопераций Документооборот</vt:lpstr>
      <vt:lpstr>Качество выполнения мероприятий техникой  Контроль</vt:lpstr>
      <vt:lpstr>Полный цикл АХО - от задания до результата Помощь в принятии решений</vt:lpstr>
      <vt:lpstr>Генерация заданий для техники  Корректировка неоднородностей</vt:lpstr>
      <vt:lpstr>Агроэкология - обследование посевов Помощь в принятии решений</vt:lpstr>
      <vt:lpstr>Агроэкология - протоколирование наблюдений Помощь в принятии решений</vt:lpstr>
      <vt:lpstr>Агроэкология - протоколирование наблюдений Помощь в принятии решений</vt:lpstr>
      <vt:lpstr>Рейтинг развития культур  Спутниковый мониторинг</vt:lpstr>
      <vt:lpstr>Возможность сравнения графиков развития культур Сервисы мониторинга</vt:lpstr>
      <vt:lpstr>Спутниковая съемка - 10 и 30 метров Сервисы мониторинга</vt:lpstr>
      <vt:lpstr>Метеоданные и прогноз Помощь в принятии решений</vt:lpstr>
      <vt:lpstr>Метеоданные и прогноз Помощь в принятии решений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Ерлан</cp:lastModifiedBy>
  <cp:revision>105</cp:revision>
  <dcterms:modified xsi:type="dcterms:W3CDTF">2018-09-07T01:41:51Z</dcterms:modified>
</cp:coreProperties>
</file>