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68" r:id="rId1"/>
    <p:sldMasterId id="2147484660" r:id="rId2"/>
    <p:sldMasterId id="2147484674" r:id="rId3"/>
  </p:sldMasterIdLst>
  <p:notesMasterIdLst>
    <p:notesMasterId r:id="rId9"/>
  </p:notesMasterIdLst>
  <p:handoutMasterIdLst>
    <p:handoutMasterId r:id="rId10"/>
  </p:handoutMasterIdLst>
  <p:sldIdLst>
    <p:sldId id="274" r:id="rId4"/>
    <p:sldId id="365" r:id="rId5"/>
    <p:sldId id="384" r:id="rId6"/>
    <p:sldId id="389" r:id="rId7"/>
    <p:sldId id="392" r:id="rId8"/>
  </p:sldIdLst>
  <p:sldSz cx="12192000" cy="6858000"/>
  <p:notesSz cx="6735763" cy="9866313"/>
  <p:defaultTextStyle>
    <a:defPPr>
      <a:defRPr lang="ru-RU"/>
    </a:defPPr>
    <a:lvl1pPr marL="0" algn="l" defTabSz="9129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6423" algn="l" defTabSz="9129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2929" algn="l" defTabSz="9129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69394" algn="l" defTabSz="9129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5858" algn="l" defTabSz="9129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2362" algn="l" defTabSz="9129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38786" algn="l" defTabSz="9129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5209" algn="l" defTabSz="9129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1635" algn="l" defTabSz="91292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бенов Аян Адаевич" initials="ААА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1CCF0"/>
    <a:srgbClr val="0066FF"/>
    <a:srgbClr val="322485"/>
    <a:srgbClr val="4A2783"/>
    <a:srgbClr val="00ADEF"/>
    <a:srgbClr val="0073C0"/>
    <a:srgbClr val="5C258A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34" autoAdjust="0"/>
    <p:restoredTop sz="97983" autoAdjust="0"/>
  </p:normalViewPr>
  <p:slideViewPr>
    <p:cSldViewPr snapToGrid="0">
      <p:cViewPr varScale="1">
        <p:scale>
          <a:sx n="88" d="100"/>
          <a:sy n="88" d="100"/>
        </p:scale>
        <p:origin x="36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053DF-B5D7-4096-83D0-7151FA59D6F0}" type="datetimeFigureOut">
              <a:rPr lang="ru-RU" smtClean="0"/>
              <a:t>06.09.2018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A6E2-CFCA-4D9B-AFEF-574B314D8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231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DA7F4-773A-43F9-8E23-5C89543BF430}" type="datetimeFigureOut">
              <a:rPr lang="ru-RU" smtClean="0"/>
              <a:t>06.09.2018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EB8F4-9BFE-43E1-AC31-DBD8E9CB6F5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507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9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423" algn="l" defTabSz="9129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929" algn="l" defTabSz="9129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394" algn="l" defTabSz="9129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858" algn="l" defTabSz="9129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362" algn="l" defTabSz="9129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8786" algn="l" defTabSz="9129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209" algn="l" defTabSz="9129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1635" algn="l" defTabSz="91292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22193-13F0-4E18-8BC5-AE515EA0FBD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65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D0310-6416-4FC0-A2FA-9722C2116E3B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0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A0A32-5EFD-45CF-9B46-5FCD6726620C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886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Shape 723"/>
          <p:cNvSpPr txBox="1">
            <a:spLocks noGrp="1"/>
          </p:cNvSpPr>
          <p:nvPr>
            <p:ph type="body" idx="1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41" tIns="91641" rIns="91641" bIns="91641" anchor="ctr" anchorCtr="0">
            <a:noAutofit/>
          </a:bodyPr>
          <a:lstStyle/>
          <a:p>
            <a:endParaRPr/>
          </a:p>
        </p:txBody>
      </p:sp>
      <p:sp>
        <p:nvSpPr>
          <p:cNvPr id="724" name="Shape 724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5841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9236-7B60-419C-99E1-ACD75CA978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9E7C-C4A1-42EE-AD28-9AFE0FF83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8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BB47-CA78-42C7-8BFD-1C0EF62D63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9E7C-C4A1-42EE-AD28-9AFE0FF83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75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9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9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3A20-5BB3-453A-A5FB-7474463E135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9E7C-C4A1-42EE-AD28-9AFE0FF83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716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8534400" y="6551615"/>
            <a:ext cx="3149600" cy="2413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>
              <a:solidFill>
                <a:srgbClr val="2C2C2C">
                  <a:tint val="75000"/>
                </a:srgbClr>
              </a:solidFill>
              <a:latin typeface="Arial" charset="0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08000" y="6567489"/>
            <a:ext cx="3251200" cy="21431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4C83BF-3098-4B78-9540-2C71DE526312}" type="datetime1">
              <a:rPr lang="en-US" smtClean="0">
                <a:solidFill>
                  <a:srgbClr val="2C2C2C">
                    <a:tint val="75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9/6/2018</a:t>
            </a:fld>
            <a:endParaRPr lang="en-US">
              <a:solidFill>
                <a:srgbClr val="2C2C2C">
                  <a:tint val="75000"/>
                </a:srgbClr>
              </a:solidFill>
              <a:latin typeface="Arial" charset="0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srgbClr val="2C2C2C">
                    <a:tint val="75000"/>
                  </a:srgbClr>
                </a:solidFill>
              </a:rPr>
              <a:pPr/>
              <a:t>‹#›</a:t>
            </a:fld>
            <a:endParaRPr>
              <a:solidFill>
                <a:srgbClr val="2C2C2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36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200" y="1667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" y="1667"/>
                        <a:ext cx="215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4526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200" y="1687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1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" y="1687"/>
                        <a:ext cx="215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1215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200" y="169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22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" y="1693"/>
                        <a:ext cx="215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194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2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2" y="360204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7" indent="0" algn="ctr">
              <a:buNone/>
              <a:defRPr sz="1800"/>
            </a:lvl3pPr>
            <a:lvl4pPr marL="1371536" indent="0" algn="ctr">
              <a:buNone/>
              <a:defRPr sz="1600"/>
            </a:lvl4pPr>
            <a:lvl5pPr marL="1828714" indent="0" algn="ctr">
              <a:buNone/>
              <a:defRPr sz="1600"/>
            </a:lvl5pPr>
            <a:lvl6pPr marL="2285892" indent="0" algn="ctr">
              <a:buNone/>
              <a:defRPr sz="1600"/>
            </a:lvl6pPr>
            <a:lvl7pPr marL="2743070" indent="0" algn="ctr">
              <a:buNone/>
              <a:defRPr sz="1600"/>
            </a:lvl7pPr>
            <a:lvl8pPr marL="3200249" indent="0" algn="ctr">
              <a:buNone/>
              <a:defRPr sz="1600"/>
            </a:lvl8pPr>
            <a:lvl9pPr marL="3657428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C77-32CC-4B6B-9FA7-87FCF36AE7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E9D0-884E-4D18-82A0-0E664896DA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867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C77-32CC-4B6B-9FA7-87FCF36AE7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E9D0-884E-4D18-82A0-0E664896DA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4598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2" y="170974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C77-32CC-4B6B-9FA7-87FCF36AE7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E9D0-884E-4D18-82A0-0E664896DA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53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C77-32CC-4B6B-9FA7-87FCF36AE7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E9D0-884E-4D18-82A0-0E664896DA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5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4232-559A-43CD-B291-CC9841F476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9E7C-C4A1-42EE-AD28-9AFE0FF83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069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0" y="365131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7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4" indent="0">
              <a:buNone/>
              <a:defRPr sz="1600" b="1"/>
            </a:lvl5pPr>
            <a:lvl6pPr marL="2285892" indent="0">
              <a:buNone/>
              <a:defRPr sz="1600" b="1"/>
            </a:lvl6pPr>
            <a:lvl7pPr marL="2743070" indent="0">
              <a:buNone/>
              <a:defRPr sz="1600" b="1"/>
            </a:lvl7pPr>
            <a:lvl8pPr marL="3200249" indent="0">
              <a:buNone/>
              <a:defRPr sz="1600" b="1"/>
            </a:lvl8pPr>
            <a:lvl9pPr marL="365742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6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4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7" indent="0">
              <a:buNone/>
              <a:defRPr sz="1800" b="1"/>
            </a:lvl3pPr>
            <a:lvl4pPr marL="1371536" indent="0">
              <a:buNone/>
              <a:defRPr sz="1600" b="1"/>
            </a:lvl4pPr>
            <a:lvl5pPr marL="1828714" indent="0">
              <a:buNone/>
              <a:defRPr sz="1600" b="1"/>
            </a:lvl5pPr>
            <a:lvl6pPr marL="2285892" indent="0">
              <a:buNone/>
              <a:defRPr sz="1600" b="1"/>
            </a:lvl6pPr>
            <a:lvl7pPr marL="2743070" indent="0">
              <a:buNone/>
              <a:defRPr sz="1600" b="1"/>
            </a:lvl7pPr>
            <a:lvl8pPr marL="3200249" indent="0">
              <a:buNone/>
              <a:defRPr sz="1600" b="1"/>
            </a:lvl8pPr>
            <a:lvl9pPr marL="365742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4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C77-32CC-4B6B-9FA7-87FCF36AE7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E9D0-884E-4D18-82A0-0E664896DA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2437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C77-32CC-4B6B-9FA7-87FCF36AE7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E9D0-884E-4D18-82A0-0E664896DA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042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C77-32CC-4B6B-9FA7-87FCF36AE7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E9D0-884E-4D18-82A0-0E664896DA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917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3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32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3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7" indent="0">
              <a:buNone/>
              <a:defRPr sz="1200"/>
            </a:lvl3pPr>
            <a:lvl4pPr marL="1371536" indent="0">
              <a:buNone/>
              <a:defRPr sz="1000"/>
            </a:lvl4pPr>
            <a:lvl5pPr marL="1828714" indent="0">
              <a:buNone/>
              <a:defRPr sz="1000"/>
            </a:lvl5pPr>
            <a:lvl6pPr marL="2285892" indent="0">
              <a:buNone/>
              <a:defRPr sz="1000"/>
            </a:lvl6pPr>
            <a:lvl7pPr marL="2743070" indent="0">
              <a:buNone/>
              <a:defRPr sz="1000"/>
            </a:lvl7pPr>
            <a:lvl8pPr marL="3200249" indent="0">
              <a:buNone/>
              <a:defRPr sz="1000"/>
            </a:lvl8pPr>
            <a:lvl9pPr marL="365742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C77-32CC-4B6B-9FA7-87FCF36AE7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E9D0-884E-4D18-82A0-0E664896DA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049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93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3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7" indent="0">
              <a:buNone/>
              <a:defRPr sz="2400"/>
            </a:lvl3pPr>
            <a:lvl4pPr marL="1371536" indent="0">
              <a:buNone/>
              <a:defRPr sz="2000"/>
            </a:lvl4pPr>
            <a:lvl5pPr marL="1828714" indent="0">
              <a:buNone/>
              <a:defRPr sz="2000"/>
            </a:lvl5pPr>
            <a:lvl6pPr marL="2285892" indent="0">
              <a:buNone/>
              <a:defRPr sz="2000"/>
            </a:lvl6pPr>
            <a:lvl7pPr marL="2743070" indent="0">
              <a:buNone/>
              <a:defRPr sz="2000"/>
            </a:lvl7pPr>
            <a:lvl8pPr marL="3200249" indent="0">
              <a:buNone/>
              <a:defRPr sz="2000"/>
            </a:lvl8pPr>
            <a:lvl9pPr marL="3657428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93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7" indent="0">
              <a:buNone/>
              <a:defRPr sz="1200"/>
            </a:lvl3pPr>
            <a:lvl4pPr marL="1371536" indent="0">
              <a:buNone/>
              <a:defRPr sz="1000"/>
            </a:lvl4pPr>
            <a:lvl5pPr marL="1828714" indent="0">
              <a:buNone/>
              <a:defRPr sz="1000"/>
            </a:lvl5pPr>
            <a:lvl6pPr marL="2285892" indent="0">
              <a:buNone/>
              <a:defRPr sz="1000"/>
            </a:lvl6pPr>
            <a:lvl7pPr marL="2743070" indent="0">
              <a:buNone/>
              <a:defRPr sz="1000"/>
            </a:lvl7pPr>
            <a:lvl8pPr marL="3200249" indent="0">
              <a:buNone/>
              <a:defRPr sz="1000"/>
            </a:lvl8pPr>
            <a:lvl9pPr marL="365742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C77-32CC-4B6B-9FA7-87FCF36AE7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E9D0-884E-4D18-82A0-0E664896DA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6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C77-32CC-4B6B-9FA7-87FCF36AE7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E9D0-884E-4D18-82A0-0E664896DA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985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4" y="365127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4" y="365127"/>
            <a:ext cx="773429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FC77-32CC-4B6B-9FA7-87FCF36AE7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AE9D0-884E-4D18-82A0-0E664896DA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3354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2_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 bwMode="auto">
          <a:xfrm>
            <a:off x="2" y="0"/>
            <a:ext cx="12192000" cy="6858000"/>
          </a:xfrm>
        </p:spPr>
        <p:txBody>
          <a:bodyPr rtlCol="0">
            <a:normAutofit/>
          </a:bodyPr>
          <a:lstStyle/>
          <a:p>
            <a:pPr lvl="0">
              <a:defRPr/>
            </a:pPr>
            <a:endParaRPr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 bwMode="auto">
          <a:xfrm>
            <a:off x="2" y="1835155"/>
            <a:ext cx="6096001" cy="3187699"/>
          </a:xfrm>
        </p:spPr>
        <p:txBody>
          <a:bodyPr rtlCol="0">
            <a:normAutofit/>
          </a:bodyPr>
          <a:lstStyle/>
          <a:p>
            <a:pPr lvl="0"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7243755"/>
      </p:ext>
    </p:extLst>
  </p:cSld>
  <p:clrMapOvr>
    <a:masterClrMapping/>
  </p:clrMapOvr>
  <p:hf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 eaLnBrk="0" hangingPunct="0">
              <a:defRPr>
                <a:solidFill>
                  <a:srgbClr val="000000">
                    <a:tint val="75000"/>
                  </a:srgbClr>
                </a:solidFill>
                <a:cs typeface="Arial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 eaLnBrk="0" hangingPunct="0">
              <a:defRPr smtClean="0">
                <a:solidFill>
                  <a:srgbClr val="000000">
                    <a:tint val="75000"/>
                  </a:srgbClr>
                </a:solidFill>
                <a:cs typeface="Arial" charset="0"/>
              </a:defRPr>
            </a:lvl1pPr>
          </a:lstStyle>
          <a:p>
            <a:pPr>
              <a:defRPr/>
            </a:pPr>
            <a:fld id="{3A33E835-A637-4464-B042-22AA60CD8315}" type="datetime1">
              <a:rPr lang="en-US"/>
              <a:pPr>
                <a:defRPr/>
              </a:pPr>
              <a:t>9/6/2018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 eaLnBrk="0" hangingPunct="0">
              <a:defRPr>
                <a:solidFill>
                  <a:srgbClr val="000000">
                    <a:tint val="75000"/>
                  </a:srgbClr>
                </a:solidFill>
                <a:cs typeface="Arial" charset="0"/>
              </a:defRPr>
            </a:lvl1pPr>
          </a:lstStyle>
          <a:p>
            <a:pPr>
              <a:defRPr/>
            </a:pPr>
            <a:fld id="{6951329D-404E-474B-AA66-D48B232D62C8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92088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0079-165A-4F44-BBF7-E7C5880E643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7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AB36-91BD-486E-8B64-9B02FFA272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9E7C-C4A1-42EE-AD28-9AFE0FF83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625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E3FB-6A3E-4DA2-9221-C8DBE54977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924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8B25-B6FD-43CA-8336-0B9585F854C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238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37B36-3D83-40CE-A325-3B99C00C166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2195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45334-78F3-4A35-9AF6-21EA3D81A14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8184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315C-654A-475B-B07D-FF7BFBCF9FC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7352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B346-B103-46E1-9D85-CCB5281D6A4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0769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FD081-845C-4440-9248-ABB7B07804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3076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CB77-C986-4BE0-81DF-DB7B91159E9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8522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DBCA9-19D9-4411-AEF8-2408AB53E5A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1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EA63-6A8B-4B48-9666-B4FA19418A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6BA7-A5E5-4854-A3E9-6AABB6060E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16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310A4-400C-47DB-9A10-31D43E639E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9E7C-C4A1-42EE-AD28-9AFE0FF83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4229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200" y="1667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" y="1667"/>
                        <a:ext cx="2159" cy="16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2. Slide Title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898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F0-9C29-4100-9A60-9F110C0DA4F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9E7C-C4A1-42EE-AD28-9AFE0FF83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90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D8E44-3975-41E0-8D08-84B8CA58A1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9E7C-C4A1-42EE-AD28-9AFE0FF83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00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368D9-59B4-4FA2-8402-7B307644044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9E7C-C4A1-42EE-AD28-9AFE0FF83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26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6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847D-EEF1-4937-A715-0CD53BE9585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9E7C-C4A1-42EE-AD28-9AFE0FF83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31216-5DC1-49CC-B01B-E091BF3EF03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9E7C-C4A1-42EE-AD28-9AFE0FF83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89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ED81B60-DE8E-41ED-85F1-F95241633C28}" type="datetime1">
              <a:rPr lang="ru-RU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defTabSz="914400"/>
              <a:t>06.09.2018</a:t>
            </a:fld>
            <a:endParaRPr lang="ru-R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6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37A9E7C-C4A1-42EE-AD28-9AFE0FF83236}" type="slidenum">
              <a:rPr lang="ru-RU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45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9" r:id="rId1"/>
    <p:sldLayoutId id="2147484570" r:id="rId2"/>
    <p:sldLayoutId id="2147484571" r:id="rId3"/>
    <p:sldLayoutId id="2147484572" r:id="rId4"/>
    <p:sldLayoutId id="2147484573" r:id="rId5"/>
    <p:sldLayoutId id="2147484574" r:id="rId6"/>
    <p:sldLayoutId id="2147484575" r:id="rId7"/>
    <p:sldLayoutId id="2147484576" r:id="rId8"/>
    <p:sldLayoutId id="2147484577" r:id="rId9"/>
    <p:sldLayoutId id="2147484578" r:id="rId10"/>
    <p:sldLayoutId id="2147484579" r:id="rId11"/>
    <p:sldLayoutId id="2147484580" r:id="rId12"/>
    <p:sldLayoutId id="2147484581" r:id="rId13"/>
    <p:sldLayoutId id="2147484538" r:id="rId14"/>
    <p:sldLayoutId id="2147484417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2" y="365131"/>
            <a:ext cx="10515600" cy="1325563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2" y="6356357"/>
            <a:ext cx="27432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7"/>
            <a:fld id="{5939FC77-32CC-4B6B-9FA7-87FCF36AE7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57"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2" y="6356357"/>
            <a:ext cx="41148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7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7"/>
            <a:ext cx="274320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57"/>
            <a:fld id="{8CFAE9D0-884E-4D18-82A0-0E664896DA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357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68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1" r:id="rId1"/>
    <p:sldLayoutId id="2147484662" r:id="rId2"/>
    <p:sldLayoutId id="2147484663" r:id="rId3"/>
    <p:sldLayoutId id="2147484664" r:id="rId4"/>
    <p:sldLayoutId id="2147484665" r:id="rId5"/>
    <p:sldLayoutId id="2147484666" r:id="rId6"/>
    <p:sldLayoutId id="2147484667" r:id="rId7"/>
    <p:sldLayoutId id="2147484668" r:id="rId8"/>
    <p:sldLayoutId id="2147484669" r:id="rId9"/>
    <p:sldLayoutId id="2147484670" r:id="rId10"/>
    <p:sldLayoutId id="2147484671" r:id="rId11"/>
    <p:sldLayoutId id="2147484672" r:id="rId12"/>
    <p:sldLayoutId id="2147484673" r:id="rId13"/>
  </p:sldLayoutIdLst>
  <p:txStyles>
    <p:titleStyle>
      <a:lvl1pPr algn="l" defTabSz="91435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0" indent="-228590" algn="l" defTabSz="91435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8" indent="-228590" algn="l" defTabSz="91435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6" indent="-228590" algn="l" defTabSz="91435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4" indent="-228590" algn="l" defTabSz="91435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3" indent="-228590" algn="l" defTabSz="91435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82" indent="-228590" algn="l" defTabSz="91435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60" indent="-228590" algn="l" defTabSz="91435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38" indent="-228590" algn="l" defTabSz="91435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16" indent="-228590" algn="l" defTabSz="91435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7" algn="l" defTabSz="9143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6" algn="l" defTabSz="9143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14" algn="l" defTabSz="9143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92" algn="l" defTabSz="9143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70" algn="l" defTabSz="9143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9" algn="l" defTabSz="9143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28" algn="l" defTabSz="9143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E6F7114-E861-42BC-96B4-B5F80CCE472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06.09.2018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FF6BA7-A5E5-4854-A3E9-6AABB6060E2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75" r:id="rId1"/>
    <p:sldLayoutId id="2147484676" r:id="rId2"/>
    <p:sldLayoutId id="2147484677" r:id="rId3"/>
    <p:sldLayoutId id="2147484678" r:id="rId4"/>
    <p:sldLayoutId id="2147484679" r:id="rId5"/>
    <p:sldLayoutId id="2147484680" r:id="rId6"/>
    <p:sldLayoutId id="2147484681" r:id="rId7"/>
    <p:sldLayoutId id="2147484682" r:id="rId8"/>
    <p:sldLayoutId id="2147484683" r:id="rId9"/>
    <p:sldLayoutId id="2147484684" r:id="rId10"/>
    <p:sldLayoutId id="2147484685" r:id="rId11"/>
    <p:sldLayoutId id="214748468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3" t="5349" r="2637" b="3953"/>
          <a:stretch/>
        </p:blipFill>
        <p:spPr>
          <a:xfrm>
            <a:off x="1527072" y="425884"/>
            <a:ext cx="9121013" cy="62406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8166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трелка: пятиугольник 31">
            <a:extLst>
              <a:ext uri="{FF2B5EF4-FFF2-40B4-BE49-F238E27FC236}">
                <a16:creationId xmlns="" xmlns:a16="http://schemas.microsoft.com/office/drawing/2014/main" id="{2B1166C8-2885-49FE-A9C8-81F6ABD340D1}"/>
              </a:ext>
            </a:extLst>
          </p:cNvPr>
          <p:cNvSpPr/>
          <p:nvPr/>
        </p:nvSpPr>
        <p:spPr>
          <a:xfrm>
            <a:off x="4191" y="0"/>
            <a:ext cx="12192000" cy="712329"/>
          </a:xfrm>
          <a:prstGeom prst="homePlate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800" dirty="0">
              <a:solidFill>
                <a:prstClr val="black"/>
              </a:solidFill>
            </a:endParaRP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="" xmlns:a16="http://schemas.microsoft.com/office/drawing/2014/main" id="{9040416C-2553-4AE9-9606-1423FDAE3241}"/>
              </a:ext>
            </a:extLst>
          </p:cNvPr>
          <p:cNvCxnSpPr>
            <a:cxnSpLocks/>
          </p:cNvCxnSpPr>
          <p:nvPr/>
        </p:nvCxnSpPr>
        <p:spPr>
          <a:xfrm>
            <a:off x="5904871" y="857000"/>
            <a:ext cx="0" cy="5815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ject 13">
            <a:extLst>
              <a:ext uri="{FF2B5EF4-FFF2-40B4-BE49-F238E27FC236}">
                <a16:creationId xmlns="" xmlns:a16="http://schemas.microsoft.com/office/drawing/2014/main" id="{C7F709B9-9CBD-46F5-A12B-2B2EA4C9D902}"/>
              </a:ext>
            </a:extLst>
          </p:cNvPr>
          <p:cNvSpPr txBox="1">
            <a:spLocks/>
          </p:cNvSpPr>
          <p:nvPr/>
        </p:nvSpPr>
        <p:spPr>
          <a:xfrm>
            <a:off x="140209" y="-466526"/>
            <a:ext cx="11584207" cy="1266885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4784" marR="3810">
              <a:spcBef>
                <a:spcPts val="75"/>
              </a:spcBef>
            </a:pPr>
            <a:r>
              <a:rPr lang="ru-RU" sz="2400" b="1" spc="-8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400" b="1" spc="-8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4784" marR="3810" algn="ctr">
              <a:spcBef>
                <a:spcPts val="75"/>
              </a:spcBef>
            </a:pPr>
            <a:endParaRPr lang="ru-RU" sz="2400" b="1" spc="-8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4784" marR="3810" algn="ctr">
              <a:spcBef>
                <a:spcPts val="75"/>
              </a:spcBef>
            </a:pPr>
            <a:r>
              <a:rPr lang="ru-RU" sz="2400" b="1" spc="-8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ПРОИЗВОДСТВО</a:t>
            </a:r>
          </a:p>
          <a:p>
            <a:pPr marL="174784" marR="3810" algn="ctr">
              <a:spcBef>
                <a:spcPts val="75"/>
              </a:spcBef>
            </a:pPr>
            <a:endParaRPr lang="ru-RU" sz="16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Номер слайда 6">
            <a:extLst>
              <a:ext uri="{FF2B5EF4-FFF2-40B4-BE49-F238E27FC236}">
                <a16:creationId xmlns="" xmlns:a16="http://schemas.microsoft.com/office/drawing/2014/main" id="{D0C89817-B539-4905-94AB-089011DD3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890903" y="6525652"/>
            <a:ext cx="301103" cy="365125"/>
          </a:xfrm>
        </p:spPr>
        <p:txBody>
          <a:bodyPr/>
          <a:lstStyle/>
          <a:p>
            <a:fld id="{537A9E7C-C4A1-42EE-AD28-9AFE0FF83236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>
            <a:extLst>
              <a:ext uri="{FF2B5EF4-FFF2-40B4-BE49-F238E27FC236}">
                <a16:creationId xmlns="" xmlns:a16="http://schemas.microsoft.com/office/drawing/2014/main" id="{96420A88-A22A-4E5E-BAA0-B02396955405}"/>
              </a:ext>
            </a:extLst>
          </p:cNvPr>
          <p:cNvSpPr/>
          <p:nvPr/>
        </p:nvSpPr>
        <p:spPr>
          <a:xfrm>
            <a:off x="6348301" y="877567"/>
            <a:ext cx="58409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/>
            <a:r>
              <a:rPr lang="en-US" sz="1600" b="1" dirty="0">
                <a:solidFill>
                  <a:srgbClr val="0000F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SMART </a:t>
            </a:r>
            <a:r>
              <a:rPr lang="ru-RU" sz="1600" b="1" dirty="0">
                <a:solidFill>
                  <a:srgbClr val="0000F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фермы – </a:t>
            </a:r>
            <a:r>
              <a:rPr lang="ru-RU" sz="1600" b="1" dirty="0" smtClean="0">
                <a:solidFill>
                  <a:srgbClr val="0000F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молочное </a:t>
            </a:r>
            <a:r>
              <a:rPr lang="ru-RU" sz="1600" b="1" dirty="0">
                <a:solidFill>
                  <a:srgbClr val="0000F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 мясное направление</a:t>
            </a:r>
          </a:p>
          <a:p>
            <a:pPr defTabSz="914400"/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8C711F69-F0D8-4462-927A-223FC92CE98E}"/>
              </a:ext>
            </a:extLst>
          </p:cNvPr>
          <p:cNvSpPr/>
          <p:nvPr/>
        </p:nvSpPr>
        <p:spPr>
          <a:xfrm>
            <a:off x="6842490" y="4019820"/>
            <a:ext cx="50625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6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Повышение </a:t>
            </a:r>
            <a:r>
              <a:rPr lang="ru-RU" sz="16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производительности </a:t>
            </a:r>
            <a:r>
              <a:rPr lang="ru-RU" sz="16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труда и продуктивности, снижение себестоимости</a:t>
            </a:r>
            <a:endParaRPr lang="ru-RU" sz="1600" b="1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Прямая со стрелкой 41">
            <a:extLst>
              <a:ext uri="{FF2B5EF4-FFF2-40B4-BE49-F238E27FC236}">
                <a16:creationId xmlns="" xmlns:a16="http://schemas.microsoft.com/office/drawing/2014/main" id="{6B638D26-1A90-4822-9174-656A68EFD802}"/>
              </a:ext>
            </a:extLst>
          </p:cNvPr>
          <p:cNvCxnSpPr/>
          <p:nvPr/>
        </p:nvCxnSpPr>
        <p:spPr>
          <a:xfrm>
            <a:off x="6062953" y="5598351"/>
            <a:ext cx="6037809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>
            <a:extLst>
              <a:ext uri="{FF2B5EF4-FFF2-40B4-BE49-F238E27FC236}">
                <a16:creationId xmlns="" xmlns:a16="http://schemas.microsoft.com/office/drawing/2014/main" id="{D7096966-49CA-4114-BE18-D1597599D7D1}"/>
              </a:ext>
            </a:extLst>
          </p:cNvPr>
          <p:cNvSpPr/>
          <p:nvPr/>
        </p:nvSpPr>
        <p:spPr>
          <a:xfrm>
            <a:off x="6888786" y="5532795"/>
            <a:ext cx="152361" cy="15236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2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Овал 44">
            <a:extLst>
              <a:ext uri="{FF2B5EF4-FFF2-40B4-BE49-F238E27FC236}">
                <a16:creationId xmlns="" xmlns:a16="http://schemas.microsoft.com/office/drawing/2014/main" id="{A3B0B084-21C4-4C0F-886E-B2515C82752F}"/>
              </a:ext>
            </a:extLst>
          </p:cNvPr>
          <p:cNvSpPr/>
          <p:nvPr/>
        </p:nvSpPr>
        <p:spPr>
          <a:xfrm>
            <a:off x="8179473" y="5523684"/>
            <a:ext cx="152361" cy="1523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>
            <a:extLst>
              <a:ext uri="{FF2B5EF4-FFF2-40B4-BE49-F238E27FC236}">
                <a16:creationId xmlns="" xmlns:a16="http://schemas.microsoft.com/office/drawing/2014/main" id="{CF17616A-0407-4005-B2CE-670205FFCBCF}"/>
              </a:ext>
            </a:extLst>
          </p:cNvPr>
          <p:cNvSpPr/>
          <p:nvPr/>
        </p:nvSpPr>
        <p:spPr>
          <a:xfrm>
            <a:off x="6272284" y="5705867"/>
            <a:ext cx="14239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Декабрь </a:t>
            </a:r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51" name="Прямоугольник 50">
            <a:extLst>
              <a:ext uri="{FF2B5EF4-FFF2-40B4-BE49-F238E27FC236}">
                <a16:creationId xmlns="" xmlns:a16="http://schemas.microsoft.com/office/drawing/2014/main" id="{13A83C39-CA2D-462F-99C1-835616442394}"/>
              </a:ext>
            </a:extLst>
          </p:cNvPr>
          <p:cNvSpPr/>
          <p:nvPr/>
        </p:nvSpPr>
        <p:spPr>
          <a:xfrm>
            <a:off x="6310949" y="4845761"/>
            <a:ext cx="13080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Электронные карты пастбища</a:t>
            </a:r>
            <a:endParaRPr lang="ru-RU" sz="1200" b="1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Прямоугольник 53">
            <a:extLst>
              <a:ext uri="{FF2B5EF4-FFF2-40B4-BE49-F238E27FC236}">
                <a16:creationId xmlns="" xmlns:a16="http://schemas.microsoft.com/office/drawing/2014/main" id="{B3606FFA-6D5B-42CB-ACC9-EB8D66FF0881}"/>
              </a:ext>
            </a:extLst>
          </p:cNvPr>
          <p:cNvSpPr/>
          <p:nvPr/>
        </p:nvSpPr>
        <p:spPr>
          <a:xfrm>
            <a:off x="5957972" y="6110321"/>
            <a:ext cx="6068393" cy="52148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2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>
            <a:extLst>
              <a:ext uri="{FF2B5EF4-FFF2-40B4-BE49-F238E27FC236}">
                <a16:creationId xmlns="" xmlns:a16="http://schemas.microsoft.com/office/drawing/2014/main" id="{BC1AAD7E-4A81-4CF2-AF4D-D5C94769F5E5}"/>
              </a:ext>
            </a:extLst>
          </p:cNvPr>
          <p:cNvSpPr/>
          <p:nvPr/>
        </p:nvSpPr>
        <p:spPr>
          <a:xfrm>
            <a:off x="6270851" y="6107478"/>
            <a:ext cx="5620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sz="1400" b="1" dirty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 2022 году создание 1</a:t>
            </a:r>
            <a: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0 </a:t>
            </a:r>
            <a:r>
              <a:rPr lang="ru-RU" sz="1400" b="1" dirty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«цифровых  ферм» </a:t>
            </a:r>
            <a:endParaRPr lang="ru-RU" sz="1400" b="1" dirty="0" smtClean="0">
              <a:solidFill>
                <a:prstClr val="white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defTabSz="914400"/>
            <a: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 </a:t>
            </a:r>
            <a:r>
              <a:rPr lang="ru-RU" sz="1400" b="1" dirty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000 </a:t>
            </a:r>
            <a:r>
              <a:rPr lang="ru-RU" sz="1400" b="1" dirty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«продвинутых» ферм по всей Республике </a:t>
            </a:r>
          </a:p>
        </p:txBody>
      </p:sp>
      <p:sp>
        <p:nvSpPr>
          <p:cNvPr id="57" name="Овал 56">
            <a:extLst>
              <a:ext uri="{FF2B5EF4-FFF2-40B4-BE49-F238E27FC236}">
                <a16:creationId xmlns="" xmlns:a16="http://schemas.microsoft.com/office/drawing/2014/main" id="{C83A1194-51E4-4EF3-AA2A-407B7D3E70B7}"/>
              </a:ext>
            </a:extLst>
          </p:cNvPr>
          <p:cNvSpPr/>
          <p:nvPr/>
        </p:nvSpPr>
        <p:spPr>
          <a:xfrm>
            <a:off x="9608228" y="5522856"/>
            <a:ext cx="152361" cy="1523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2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Прямоугольник 58">
            <a:extLst>
              <a:ext uri="{FF2B5EF4-FFF2-40B4-BE49-F238E27FC236}">
                <a16:creationId xmlns="" xmlns:a16="http://schemas.microsoft.com/office/drawing/2014/main" id="{6C36DEDA-A484-40CE-8B54-49A37E0BA374}"/>
              </a:ext>
            </a:extLst>
          </p:cNvPr>
          <p:cNvSpPr/>
          <p:nvPr/>
        </p:nvSpPr>
        <p:spPr>
          <a:xfrm>
            <a:off x="7635937" y="5703364"/>
            <a:ext cx="12777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Июль 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60" name="Прямоугольник 59">
            <a:extLst>
              <a:ext uri="{FF2B5EF4-FFF2-40B4-BE49-F238E27FC236}">
                <a16:creationId xmlns="" xmlns:a16="http://schemas.microsoft.com/office/drawing/2014/main" id="{BA29D3D4-8554-4EE6-8AE0-2B2DB26A5A5B}"/>
              </a:ext>
            </a:extLst>
          </p:cNvPr>
          <p:cNvSpPr/>
          <p:nvPr/>
        </p:nvSpPr>
        <p:spPr>
          <a:xfrm>
            <a:off x="9018928" y="5708319"/>
            <a:ext cx="13235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Декабрь 2019</a:t>
            </a:r>
          </a:p>
        </p:txBody>
      </p:sp>
      <p:sp>
        <p:nvSpPr>
          <p:cNvPr id="62" name="Прямоугольник 61">
            <a:extLst>
              <a:ext uri="{FF2B5EF4-FFF2-40B4-BE49-F238E27FC236}">
                <a16:creationId xmlns="" xmlns:a16="http://schemas.microsoft.com/office/drawing/2014/main" id="{4B46477B-43B9-4C07-9701-4F79D0C11718}"/>
              </a:ext>
            </a:extLst>
          </p:cNvPr>
          <p:cNvSpPr/>
          <p:nvPr/>
        </p:nvSpPr>
        <p:spPr>
          <a:xfrm>
            <a:off x="7599089" y="4960817"/>
            <a:ext cx="13245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Пилотные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смарт фермы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="" xmlns:a16="http://schemas.microsoft.com/office/drawing/2014/main" id="{93FDDB68-4AAE-42CA-891D-6323D205E754}"/>
              </a:ext>
            </a:extLst>
          </p:cNvPr>
          <p:cNvSpPr/>
          <p:nvPr/>
        </p:nvSpPr>
        <p:spPr>
          <a:xfrm>
            <a:off x="8874899" y="4883068"/>
            <a:ext cx="16541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Организация семинаров и тренингов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398514" y="839444"/>
            <a:ext cx="54532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00F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Точное </a:t>
            </a:r>
            <a:r>
              <a:rPr lang="ru-RU" sz="1600" b="1" dirty="0" smtClean="0">
                <a:solidFill>
                  <a:srgbClr val="0000FF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земледелие</a:t>
            </a:r>
            <a:endParaRPr lang="ru-RU" sz="1600" b="1" dirty="0">
              <a:solidFill>
                <a:srgbClr val="0000FF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Овал 55">
            <a:extLst>
              <a:ext uri="{FF2B5EF4-FFF2-40B4-BE49-F238E27FC236}">
                <a16:creationId xmlns="" xmlns:a16="http://schemas.microsoft.com/office/drawing/2014/main" id="{1FBD08F1-32CD-4372-B5B0-653B6AE50CE5}"/>
              </a:ext>
            </a:extLst>
          </p:cNvPr>
          <p:cNvSpPr/>
          <p:nvPr/>
        </p:nvSpPr>
        <p:spPr>
          <a:xfrm>
            <a:off x="61113" y="905079"/>
            <a:ext cx="301835" cy="29126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2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4" name="Прямая со стрелкой 63">
            <a:extLst>
              <a:ext uri="{FF2B5EF4-FFF2-40B4-BE49-F238E27FC236}">
                <a16:creationId xmlns="" xmlns:a16="http://schemas.microsoft.com/office/drawing/2014/main" id="{6B638D26-1A90-4822-9174-656A68EFD802}"/>
              </a:ext>
            </a:extLst>
          </p:cNvPr>
          <p:cNvCxnSpPr/>
          <p:nvPr/>
        </p:nvCxnSpPr>
        <p:spPr>
          <a:xfrm flipV="1">
            <a:off x="54268" y="5598351"/>
            <a:ext cx="5752965" cy="4096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Овал 64">
            <a:extLst>
              <a:ext uri="{FF2B5EF4-FFF2-40B4-BE49-F238E27FC236}">
                <a16:creationId xmlns="" xmlns:a16="http://schemas.microsoft.com/office/drawing/2014/main" id="{D7096966-49CA-4114-BE18-D1597599D7D1}"/>
              </a:ext>
            </a:extLst>
          </p:cNvPr>
          <p:cNvSpPr/>
          <p:nvPr/>
        </p:nvSpPr>
        <p:spPr>
          <a:xfrm>
            <a:off x="516988" y="5520518"/>
            <a:ext cx="152361" cy="15236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2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Овал 65">
            <a:extLst>
              <a:ext uri="{FF2B5EF4-FFF2-40B4-BE49-F238E27FC236}">
                <a16:creationId xmlns="" xmlns:a16="http://schemas.microsoft.com/office/drawing/2014/main" id="{C63EED8E-7F2C-4D75-B77F-F17CAC7A15A7}"/>
              </a:ext>
            </a:extLst>
          </p:cNvPr>
          <p:cNvSpPr/>
          <p:nvPr/>
        </p:nvSpPr>
        <p:spPr>
          <a:xfrm>
            <a:off x="2697298" y="5504278"/>
            <a:ext cx="152361" cy="15236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2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Овал 66">
            <a:extLst>
              <a:ext uri="{FF2B5EF4-FFF2-40B4-BE49-F238E27FC236}">
                <a16:creationId xmlns="" xmlns:a16="http://schemas.microsoft.com/office/drawing/2014/main" id="{A3B0B084-21C4-4C0F-886E-B2515C82752F}"/>
              </a:ext>
            </a:extLst>
          </p:cNvPr>
          <p:cNvSpPr/>
          <p:nvPr/>
        </p:nvSpPr>
        <p:spPr>
          <a:xfrm>
            <a:off x="3804576" y="5504278"/>
            <a:ext cx="152361" cy="1523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Прямоугольник 67">
            <a:extLst>
              <a:ext uri="{FF2B5EF4-FFF2-40B4-BE49-F238E27FC236}">
                <a16:creationId xmlns="" xmlns:a16="http://schemas.microsoft.com/office/drawing/2014/main" id="{CF17616A-0407-4005-B2CE-670205FFCBCF}"/>
              </a:ext>
            </a:extLst>
          </p:cNvPr>
          <p:cNvSpPr/>
          <p:nvPr/>
        </p:nvSpPr>
        <p:spPr>
          <a:xfrm>
            <a:off x="-319740" y="5696962"/>
            <a:ext cx="17868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Декабрь </a:t>
            </a:r>
            <a:endParaRPr lang="ru-RU" sz="1200" b="1" dirty="0" smtClean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2018</a:t>
            </a:r>
            <a:endParaRPr lang="ru-RU" sz="1200" b="1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9" name="Прямоугольник 68">
            <a:extLst>
              <a:ext uri="{FF2B5EF4-FFF2-40B4-BE49-F238E27FC236}">
                <a16:creationId xmlns="" xmlns:a16="http://schemas.microsoft.com/office/drawing/2014/main" id="{13A83C39-CA2D-462F-99C1-835616442394}"/>
              </a:ext>
            </a:extLst>
          </p:cNvPr>
          <p:cNvSpPr/>
          <p:nvPr/>
        </p:nvSpPr>
        <p:spPr>
          <a:xfrm>
            <a:off x="-108138" y="4918759"/>
            <a:ext cx="1440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Электронные карты по пашням </a:t>
            </a:r>
            <a:endParaRPr lang="ru-RU" sz="1200" b="1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1" name="Прямоугольник 70">
            <a:extLst>
              <a:ext uri="{FF2B5EF4-FFF2-40B4-BE49-F238E27FC236}">
                <a16:creationId xmlns="" xmlns:a16="http://schemas.microsoft.com/office/drawing/2014/main" id="{75A754A1-B9A8-4CCE-9467-15B0182345E7}"/>
              </a:ext>
            </a:extLst>
          </p:cNvPr>
          <p:cNvSpPr/>
          <p:nvPr/>
        </p:nvSpPr>
        <p:spPr>
          <a:xfrm>
            <a:off x="2015631" y="5685155"/>
            <a:ext cx="16180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Декабрь</a:t>
            </a:r>
          </a:p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2018</a:t>
            </a:r>
            <a:endParaRPr lang="ru-RU" sz="1200" b="1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2" name="Прямоугольник 71">
            <a:extLst>
              <a:ext uri="{FF2B5EF4-FFF2-40B4-BE49-F238E27FC236}">
                <a16:creationId xmlns="" xmlns:a16="http://schemas.microsoft.com/office/drawing/2014/main" id="{6C36DEDA-A484-40CE-8B54-49A37E0BA374}"/>
              </a:ext>
            </a:extLst>
          </p:cNvPr>
          <p:cNvSpPr/>
          <p:nvPr/>
        </p:nvSpPr>
        <p:spPr>
          <a:xfrm>
            <a:off x="3221488" y="5668971"/>
            <a:ext cx="14691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Январь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2019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Прямоугольник 73">
            <a:extLst>
              <a:ext uri="{FF2B5EF4-FFF2-40B4-BE49-F238E27FC236}">
                <a16:creationId xmlns="" xmlns:a16="http://schemas.microsoft.com/office/drawing/2014/main" id="{65C35F08-59C8-49E6-BBA1-C2F2FE36FD0F}"/>
              </a:ext>
            </a:extLst>
          </p:cNvPr>
          <p:cNvSpPr/>
          <p:nvPr/>
        </p:nvSpPr>
        <p:spPr>
          <a:xfrm>
            <a:off x="824712" y="4960010"/>
            <a:ext cx="18266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Пилот по метеостанциям</a:t>
            </a:r>
            <a:endParaRPr lang="ru-RU" sz="1200" b="1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="" xmlns:a16="http://schemas.microsoft.com/office/drawing/2014/main" id="{4B46477B-43B9-4C07-9701-4F79D0C11718}"/>
              </a:ext>
            </a:extLst>
          </p:cNvPr>
          <p:cNvSpPr/>
          <p:nvPr/>
        </p:nvSpPr>
        <p:spPr>
          <a:xfrm>
            <a:off x="3262519" y="4867678"/>
            <a:ext cx="12839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Создание условий для </a:t>
            </a:r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ИТ-компаний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="" xmlns:a16="http://schemas.microsoft.com/office/drawing/2014/main" id="{B3606FFA-6D5B-42CB-ACC9-EB8D66FF0881}"/>
              </a:ext>
            </a:extLst>
          </p:cNvPr>
          <p:cNvSpPr/>
          <p:nvPr/>
        </p:nvSpPr>
        <p:spPr>
          <a:xfrm>
            <a:off x="54273" y="6125325"/>
            <a:ext cx="5789951" cy="50537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2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Прямоугольник 77">
            <a:extLst>
              <a:ext uri="{FF2B5EF4-FFF2-40B4-BE49-F238E27FC236}">
                <a16:creationId xmlns="" xmlns:a16="http://schemas.microsoft.com/office/drawing/2014/main" id="{BC1AAD7E-4A81-4CF2-AF4D-D5C94769F5E5}"/>
              </a:ext>
            </a:extLst>
          </p:cNvPr>
          <p:cNvSpPr/>
          <p:nvPr/>
        </p:nvSpPr>
        <p:spPr>
          <a:xfrm>
            <a:off x="175615" y="6108561"/>
            <a:ext cx="5620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sz="1400" b="1" dirty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 2022 году создание 10 «цифровых  ферм» </a:t>
            </a:r>
            <a:endParaRPr lang="ru-RU" sz="1400" b="1" dirty="0" smtClean="0">
              <a:solidFill>
                <a:prstClr val="white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defTabSz="914400"/>
            <a:r>
              <a:rPr lang="ru-RU" sz="1400" b="1" dirty="0" smtClean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 2000 «продвинутых</a:t>
            </a:r>
            <a:r>
              <a:rPr lang="ru-RU" sz="1400" b="1" dirty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» ферм по всей Республике 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761800" y="4050814"/>
            <a:ext cx="47164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</a:t>
            </a:r>
            <a:r>
              <a:rPr lang="ru-RU" sz="1600" b="1" dirty="0" err="1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овышение</a:t>
            </a:r>
            <a:r>
              <a:rPr lang="ru-RU" sz="16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производительности </a:t>
            </a:r>
            <a:r>
              <a:rPr lang="ru-RU" sz="1600" b="1" dirty="0" smtClean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труда и урожайности, </a:t>
            </a:r>
            <a:r>
              <a:rPr lang="ru-RU" sz="1600" b="1" dirty="0"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снижение себестоимости </a:t>
            </a:r>
            <a:endParaRPr lang="ru-RU" sz="1600" dirty="0"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96" name="Овал 95">
            <a:extLst>
              <a:ext uri="{FF2B5EF4-FFF2-40B4-BE49-F238E27FC236}">
                <a16:creationId xmlns="" xmlns:a16="http://schemas.microsoft.com/office/drawing/2014/main" id="{1FBD08F1-32CD-4372-B5B0-653B6AE50CE5}"/>
              </a:ext>
            </a:extLst>
          </p:cNvPr>
          <p:cNvSpPr/>
          <p:nvPr/>
        </p:nvSpPr>
        <p:spPr>
          <a:xfrm>
            <a:off x="6037481" y="901000"/>
            <a:ext cx="301835" cy="291260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2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Прямоугольник 96">
            <a:extLst>
              <a:ext uri="{FF2B5EF4-FFF2-40B4-BE49-F238E27FC236}">
                <a16:creationId xmlns="" xmlns:a16="http://schemas.microsoft.com/office/drawing/2014/main" id="{93FDDB68-4AAE-42CA-891D-6323D205E754}"/>
              </a:ext>
            </a:extLst>
          </p:cNvPr>
          <p:cNvSpPr/>
          <p:nvPr/>
        </p:nvSpPr>
        <p:spPr>
          <a:xfrm>
            <a:off x="10273625" y="4960012"/>
            <a:ext cx="16541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Цифровые и базовые фермы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9" name="Овал 98">
            <a:extLst>
              <a:ext uri="{FF2B5EF4-FFF2-40B4-BE49-F238E27FC236}">
                <a16:creationId xmlns="" xmlns:a16="http://schemas.microsoft.com/office/drawing/2014/main" id="{C83A1194-51E4-4EF3-AA2A-407B7D3E70B7}"/>
              </a:ext>
            </a:extLst>
          </p:cNvPr>
          <p:cNvSpPr/>
          <p:nvPr/>
        </p:nvSpPr>
        <p:spPr>
          <a:xfrm>
            <a:off x="11024532" y="5516611"/>
            <a:ext cx="152361" cy="15236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2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Прямоугольник 99">
            <a:extLst>
              <a:ext uri="{FF2B5EF4-FFF2-40B4-BE49-F238E27FC236}">
                <a16:creationId xmlns:a16="http://schemas.microsoft.com/office/drawing/2014/main" xmlns="" id="{EA8DE684-D145-45EF-92A6-2C80014C0038}"/>
              </a:ext>
            </a:extLst>
          </p:cNvPr>
          <p:cNvSpPr/>
          <p:nvPr/>
        </p:nvSpPr>
        <p:spPr>
          <a:xfrm>
            <a:off x="10421489" y="5688855"/>
            <a:ext cx="14445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Декабрь 2021</a:t>
            </a:r>
          </a:p>
        </p:txBody>
      </p:sp>
      <p:pic>
        <p:nvPicPr>
          <p:cNvPr id="101" name="Рисунок 100" descr="Изображение выглядит как знак&#10;&#10;Описание создано с высокой степенью достоверности">
            <a:extLst>
              <a:ext uri="{FF2B5EF4-FFF2-40B4-BE49-F238E27FC236}">
                <a16:creationId xmlns="" xmlns:a16="http://schemas.microsoft.com/office/drawing/2014/main" id="{9A0D3E07-4363-4B53-BFD9-1874000451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401" y="4019817"/>
            <a:ext cx="654089" cy="675808"/>
          </a:xfrm>
          <a:prstGeom prst="rect">
            <a:avLst/>
          </a:prstGeom>
        </p:spPr>
      </p:pic>
      <p:sp>
        <p:nvSpPr>
          <p:cNvPr id="73" name="Прямоугольник 72">
            <a:extLst>
              <a:ext uri="{FF2B5EF4-FFF2-40B4-BE49-F238E27FC236}">
                <a16:creationId xmlns="" xmlns:a16="http://schemas.microsoft.com/office/drawing/2014/main" id="{28734E70-1061-4B60-A1DC-558BA4CFAB41}"/>
              </a:ext>
            </a:extLst>
          </p:cNvPr>
          <p:cNvSpPr/>
          <p:nvPr/>
        </p:nvSpPr>
        <p:spPr>
          <a:xfrm>
            <a:off x="4345500" y="5018863"/>
            <a:ext cx="1555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Цифровые и базовые фермы</a:t>
            </a:r>
          </a:p>
        </p:txBody>
      </p:sp>
      <p:sp>
        <p:nvSpPr>
          <p:cNvPr id="76" name="Овал 75">
            <a:extLst>
              <a:ext uri="{FF2B5EF4-FFF2-40B4-BE49-F238E27FC236}">
                <a16:creationId xmlns="" xmlns:a16="http://schemas.microsoft.com/office/drawing/2014/main" id="{772B922F-5177-49A7-896D-BDEE350F634B}"/>
              </a:ext>
            </a:extLst>
          </p:cNvPr>
          <p:cNvSpPr/>
          <p:nvPr/>
        </p:nvSpPr>
        <p:spPr>
          <a:xfrm>
            <a:off x="5062172" y="5537500"/>
            <a:ext cx="152361" cy="13854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Прямоугольник 97">
            <a:extLst>
              <a:ext uri="{FF2B5EF4-FFF2-40B4-BE49-F238E27FC236}">
                <a16:creationId xmlns="" xmlns:a16="http://schemas.microsoft.com/office/drawing/2014/main" id="{3E86D050-1C57-49D3-9F07-B61F4C790CBF}"/>
              </a:ext>
            </a:extLst>
          </p:cNvPr>
          <p:cNvSpPr/>
          <p:nvPr/>
        </p:nvSpPr>
        <p:spPr>
          <a:xfrm>
            <a:off x="4330343" y="5678502"/>
            <a:ext cx="17036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Декабрь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2021</a:t>
            </a:r>
            <a:endParaRPr lang="ru-RU" sz="1200" b="1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4" y="1301115"/>
            <a:ext cx="5711317" cy="26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630" y="1301120"/>
            <a:ext cx="6068393" cy="2616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30" y="93684"/>
            <a:ext cx="1769215" cy="522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229" y="93684"/>
            <a:ext cx="1798639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80" y="3979529"/>
            <a:ext cx="645321" cy="645321"/>
          </a:xfrm>
          <a:prstGeom prst="rect">
            <a:avLst/>
          </a:prstGeom>
        </p:spPr>
      </p:pic>
      <p:sp>
        <p:nvSpPr>
          <p:cNvPr id="49" name="Прямоугольник 48">
            <a:extLst>
              <a:ext uri="{FF2B5EF4-FFF2-40B4-BE49-F238E27FC236}">
                <a16:creationId xmlns="" xmlns:a16="http://schemas.microsoft.com/office/drawing/2014/main" id="{65C35F08-59C8-49E6-BBA1-C2F2FE36FD0F}"/>
              </a:ext>
            </a:extLst>
          </p:cNvPr>
          <p:cNvSpPr/>
          <p:nvPr/>
        </p:nvSpPr>
        <p:spPr>
          <a:xfrm>
            <a:off x="1902006" y="4987341"/>
            <a:ext cx="18266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Пилот </a:t>
            </a:r>
            <a:r>
              <a:rPr lang="en-US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9</a:t>
            </a:r>
            <a:r>
              <a:rPr lang="kk-KZ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-ти</a:t>
            </a:r>
            <a:r>
              <a:rPr lang="en-US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endParaRPr lang="kk-KZ" sz="1200" b="1" dirty="0" smtClean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kk-KZ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хозяйств</a:t>
            </a:r>
            <a:endParaRPr lang="ru-RU" sz="1200" b="1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Овал 49">
            <a:extLst>
              <a:ext uri="{FF2B5EF4-FFF2-40B4-BE49-F238E27FC236}">
                <a16:creationId xmlns="" xmlns:a16="http://schemas.microsoft.com/office/drawing/2014/main" id="{C63EED8E-7F2C-4D75-B77F-F17CAC7A15A7}"/>
              </a:ext>
            </a:extLst>
          </p:cNvPr>
          <p:cNvSpPr/>
          <p:nvPr/>
        </p:nvSpPr>
        <p:spPr>
          <a:xfrm>
            <a:off x="1601379" y="5501240"/>
            <a:ext cx="152361" cy="15236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2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="" xmlns:a16="http://schemas.microsoft.com/office/drawing/2014/main" id="{75A754A1-B9A8-4CCE-9467-15B0182345E7}"/>
              </a:ext>
            </a:extLst>
          </p:cNvPr>
          <p:cNvSpPr/>
          <p:nvPr/>
        </p:nvSpPr>
        <p:spPr>
          <a:xfrm>
            <a:off x="872212" y="5705867"/>
            <a:ext cx="16180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Декабрь</a:t>
            </a:r>
          </a:p>
          <a:p>
            <a:pPr algn="ctr"/>
            <a:r>
              <a:rPr lang="ru-RU" sz="1200" b="1" dirty="0" smtClean="0">
                <a:solidFill>
                  <a:srgbClr val="00B05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2018</a:t>
            </a:r>
            <a:endParaRPr lang="ru-RU" sz="1200" b="1" dirty="0">
              <a:solidFill>
                <a:srgbClr val="00B05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8" name="Shape 876"/>
          <p:cNvSpPr/>
          <p:nvPr/>
        </p:nvSpPr>
        <p:spPr>
          <a:xfrm>
            <a:off x="11633792" y="0"/>
            <a:ext cx="485775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endParaRPr sz="180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877"/>
          <p:cNvSpPr txBox="1">
            <a:spLocks/>
          </p:cNvSpPr>
          <p:nvPr/>
        </p:nvSpPr>
        <p:spPr>
          <a:xfrm>
            <a:off x="11295735" y="114466"/>
            <a:ext cx="7715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800" dirty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8394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496516"/>
              </p:ext>
            </p:extLst>
          </p:nvPr>
        </p:nvGraphicFramePr>
        <p:xfrm>
          <a:off x="130632" y="620484"/>
          <a:ext cx="11963396" cy="5699036"/>
        </p:xfrm>
        <a:graphic>
          <a:graphicData uri="http://schemas.openxmlformats.org/drawingml/2006/table">
            <a:tbl>
              <a:tblPr/>
              <a:tblGrid>
                <a:gridCol w="3354891"/>
                <a:gridCol w="745598"/>
                <a:gridCol w="898315"/>
                <a:gridCol w="856042"/>
                <a:gridCol w="560127"/>
                <a:gridCol w="560127"/>
                <a:gridCol w="813769"/>
                <a:gridCol w="680213"/>
                <a:gridCol w="859972"/>
                <a:gridCol w="816428"/>
                <a:gridCol w="805543"/>
                <a:gridCol w="1012371"/>
              </a:tblGrid>
              <a:tr h="820956">
                <a:tc rowSpan="2">
                  <a:txBody>
                    <a:bodyPr/>
                    <a:lstStyle/>
                    <a:p>
                      <a:pPr marL="36000" indent="0" algn="ctr" fontAlgn="ctr">
                        <a:lnSpc>
                          <a:spcPts val="1200"/>
                        </a:lnSpc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Уровень внедрения</a:t>
                      </a:r>
                    </a:p>
                    <a:p>
                      <a:pPr marL="36000" indent="0" algn="ctr" fontAlgn="ctr">
                        <a:lnSpc>
                          <a:spcPts val="1200"/>
                        </a:lnSpc>
                      </a:pP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1" marR="5971" marT="59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РАСТЕНИЕВОДСТВО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5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300"/>
                        </a:lnSpc>
                      </a:pP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Электронные</a:t>
                      </a:r>
                      <a:r>
                        <a:rPr lang="ru-RU" sz="1400" b="1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карты </a:t>
                      </a:r>
                      <a:r>
                        <a:rPr lang="ru-RU" sz="14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полей</a:t>
                      </a:r>
                    </a:p>
                  </a:txBody>
                  <a:tcPr marL="5971" marR="5971" marT="5971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300"/>
                        </a:lnSpc>
                      </a:pPr>
                      <a:r>
                        <a:rPr lang="ru-RU" sz="14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Почвенный анализ/электронные </a:t>
                      </a: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агрохимические </a:t>
                      </a:r>
                      <a:r>
                        <a:rPr lang="ru-RU" sz="1400" b="1" i="0" u="none" strike="noStrike" spc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картограммы</a:t>
                      </a:r>
                    </a:p>
                  </a:txBody>
                  <a:tcPr marL="5971" marR="5971" marT="59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300"/>
                        </a:lnSpc>
                      </a:pP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Датчики расхода ГСМ </a:t>
                      </a:r>
                    </a:p>
                    <a:p>
                      <a:pPr algn="ctr" fontAlgn="t">
                        <a:lnSpc>
                          <a:spcPts val="1300"/>
                        </a:lnSpc>
                      </a:pPr>
                      <a:endParaRPr lang="ru-RU" sz="1400" b="1" i="0" u="none" strike="noStrike" spc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71" marR="5971" marT="59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GPS </a:t>
                      </a:r>
                      <a:r>
                        <a:rPr lang="ru-RU" sz="1400" b="1" i="0" u="none" strike="noStrike" spc="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трекеры</a:t>
                      </a:r>
                      <a:endParaRPr lang="ru-RU" sz="1400" b="1" i="0" u="none" strike="noStrike" spc="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>
                        <a:lnSpc>
                          <a:spcPts val="1300"/>
                        </a:lnSpc>
                      </a:pPr>
                      <a:endParaRPr lang="ru-RU" sz="1400" b="1" i="0" u="none" strike="noStrike" spc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71" marR="5971" marT="59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300"/>
                        </a:lnSpc>
                      </a:pP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Программное</a:t>
                      </a:r>
                      <a:r>
                        <a:rPr lang="ru-RU" sz="1400" b="1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обеспечение по управлению процессами </a:t>
                      </a:r>
                      <a:endParaRPr lang="ru-RU" sz="1400" b="1" i="0" u="none" strike="noStrike" spc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71" marR="5971" marT="59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300"/>
                        </a:lnSpc>
                      </a:pP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 fontAlgn="t">
                        <a:lnSpc>
                          <a:spcPts val="1300"/>
                        </a:lnSpc>
                      </a:pP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Метеостанции/метеоданные</a:t>
                      </a:r>
                    </a:p>
                    <a:p>
                      <a:pPr algn="ctr" fontAlgn="t">
                        <a:lnSpc>
                          <a:spcPts val="1300"/>
                        </a:lnSpc>
                      </a:pPr>
                      <a:endParaRPr lang="ru-RU" sz="1400" b="1" i="0" u="none" strike="noStrike" spc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71" marR="5971" marT="59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Электронная карта сорняков</a:t>
                      </a:r>
                    </a:p>
                    <a:p>
                      <a:pPr algn="ctr" fontAlgn="t">
                        <a:lnSpc>
                          <a:spcPts val="1300"/>
                        </a:lnSpc>
                      </a:pPr>
                      <a:endParaRPr lang="ru-RU" sz="1400" b="1" i="0" u="none" strike="noStrike" spc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71" marR="5971" marT="59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300"/>
                        </a:lnSpc>
                      </a:pP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Датчики урожайности</a:t>
                      </a:r>
                      <a:endParaRPr lang="ru-RU" sz="1400" b="1" i="0" u="none" strike="noStrike" spc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71" marR="5971" marT="59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Автоматическое</a:t>
                      </a:r>
                      <a:r>
                        <a:rPr lang="ru-RU" sz="1400" b="1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управления</a:t>
                      </a:r>
                      <a:r>
                        <a:rPr lang="ru-RU" sz="1400" b="1" i="0" u="none" strike="noStrike" spc="0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движением</a:t>
                      </a:r>
                    </a:p>
                    <a:p>
                      <a:pPr algn="ctr" fontAlgn="t">
                        <a:lnSpc>
                          <a:spcPts val="1300"/>
                        </a:lnSpc>
                      </a:pPr>
                      <a:endParaRPr lang="ru-RU" sz="1400" b="1" i="0" u="none" strike="noStrike" spc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71" marR="5971" marT="59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Дифференцированное внесение семян/удобрений</a:t>
                      </a:r>
                    </a:p>
                    <a:p>
                      <a:pPr algn="ctr" fontAlgn="t">
                        <a:lnSpc>
                          <a:spcPts val="1300"/>
                        </a:lnSpc>
                      </a:pPr>
                      <a:endParaRPr lang="ru-RU" sz="1400" b="1" i="0" u="none" strike="noStrike" spc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71" marR="5971" marT="59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300"/>
                        </a:lnSpc>
                      </a:pPr>
                      <a:r>
                        <a:rPr lang="ru-RU" sz="1400" b="1" i="0" u="none" strike="noStrike" spc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Дифференцированное внесение средств защиты растений</a:t>
                      </a:r>
                    </a:p>
                    <a:p>
                      <a:pPr algn="ctr" fontAlgn="t">
                        <a:lnSpc>
                          <a:spcPts val="1300"/>
                        </a:lnSpc>
                      </a:pPr>
                      <a:endParaRPr lang="ru-RU" sz="1400" b="1" i="0" u="none" strike="noStrike" spc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971" marR="5971" marT="597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4614">
                <a:tc>
                  <a:txBody>
                    <a:bodyPr/>
                    <a:lstStyle/>
                    <a:p>
                      <a:pPr marL="0" indent="0" algn="ctr" fontAlgn="b">
                        <a:buNone/>
                      </a:pP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ровень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«</a:t>
                      </a: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Цифровая                                                    ферма»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95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7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Продвинутый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ru-RU" sz="16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+</a:t>
                      </a:r>
                      <a:endParaRPr lang="ru-RU" sz="1600" b="1" i="0" u="none" strike="noStrike" spc="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06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уровень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Базовый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5971" marR="5971" marT="59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971" marR="5971" marT="59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Стрелка: пятиугольник 31">
            <a:extLst>
              <a:ext uri="{FF2B5EF4-FFF2-40B4-BE49-F238E27FC236}">
                <a16:creationId xmlns="" xmlns:a16="http://schemas.microsoft.com/office/drawing/2014/main" id="{2B1166C8-2885-49FE-A9C8-81F6ABD340D1}"/>
              </a:ext>
            </a:extLst>
          </p:cNvPr>
          <p:cNvSpPr/>
          <p:nvPr/>
        </p:nvSpPr>
        <p:spPr>
          <a:xfrm>
            <a:off x="-6180" y="-36151"/>
            <a:ext cx="12192000" cy="606168"/>
          </a:xfrm>
          <a:prstGeom prst="homePlate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ru-RU" sz="20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Элементы точного </a:t>
            </a:r>
            <a:r>
              <a:rPr lang="ru-RU" sz="20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земледелия* </a:t>
            </a:r>
            <a:endParaRPr lang="ru-RU" sz="20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30" y="5502"/>
            <a:ext cx="1769215" cy="522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4485" y="5502"/>
            <a:ext cx="1798639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hape 876"/>
          <p:cNvSpPr/>
          <p:nvPr/>
        </p:nvSpPr>
        <p:spPr>
          <a:xfrm>
            <a:off x="11633792" y="0"/>
            <a:ext cx="485775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endParaRPr sz="180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877"/>
          <p:cNvSpPr txBox="1">
            <a:spLocks/>
          </p:cNvSpPr>
          <p:nvPr/>
        </p:nvSpPr>
        <p:spPr>
          <a:xfrm>
            <a:off x="11295735" y="114466"/>
            <a:ext cx="7715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800" dirty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6830" y="6346355"/>
            <a:ext cx="11910430" cy="34908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79" tIns="32640" rIns="65279" bIns="32640" anchor="ctr"/>
          <a:lstStyle/>
          <a:p>
            <a:pPr algn="ctr" defTabSz="914357"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 развитием технологий набор элементов будет дополняться </a:t>
            </a:r>
            <a:endParaRPr lang="ru-RU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7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6" name="Соединительная линия уступом 175"/>
          <p:cNvCxnSpPr>
            <a:endCxn id="134" idx="1"/>
          </p:cNvCxnSpPr>
          <p:nvPr/>
        </p:nvCxnSpPr>
        <p:spPr>
          <a:xfrm flipV="1">
            <a:off x="1335546" y="1359181"/>
            <a:ext cx="7723292" cy="992372"/>
          </a:xfrm>
          <a:prstGeom prst="bentConnector3">
            <a:avLst>
              <a:gd name="adj1" fmla="val -1445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Соединительная линия уступом 165"/>
          <p:cNvCxnSpPr/>
          <p:nvPr/>
        </p:nvCxnSpPr>
        <p:spPr>
          <a:xfrm rot="10800000">
            <a:off x="1227668" y="2351554"/>
            <a:ext cx="10613269" cy="716782"/>
          </a:xfrm>
          <a:prstGeom prst="bentConnector3">
            <a:avLst>
              <a:gd name="adj1" fmla="val -2309"/>
            </a:avLst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Соединительная линия уступом 101"/>
          <p:cNvCxnSpPr/>
          <p:nvPr/>
        </p:nvCxnSpPr>
        <p:spPr>
          <a:xfrm flipV="1">
            <a:off x="2627838" y="3068333"/>
            <a:ext cx="9299885" cy="1217255"/>
          </a:xfrm>
          <a:prstGeom prst="bentConnector3">
            <a:avLst>
              <a:gd name="adj1" fmla="val -14964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рямоугольник 80"/>
          <p:cNvSpPr/>
          <p:nvPr/>
        </p:nvSpPr>
        <p:spPr>
          <a:xfrm rot="16200000">
            <a:off x="-237611" y="2914607"/>
            <a:ext cx="1842050" cy="9250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119" tIns="31560" rIns="63119" bIns="31560" anchor="ctr"/>
          <a:lstStyle/>
          <a:p>
            <a:pPr algn="ctr" defTabSz="914357">
              <a:defRPr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16200000">
            <a:off x="-225780" y="969178"/>
            <a:ext cx="1839940" cy="9248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119" tIns="31560" rIns="63119" bIns="31560" anchor="ctr"/>
          <a:lstStyle/>
          <a:p>
            <a:pPr algn="just" defTabSz="914357">
              <a:defRPr/>
            </a:pPr>
            <a:endParaRPr lang="ru-RU" sz="1800" dirty="0">
              <a:solidFill>
                <a:srgbClr val="FFFFFF"/>
              </a:solidFill>
            </a:endParaRPr>
          </a:p>
        </p:txBody>
      </p:sp>
      <p:sp>
        <p:nvSpPr>
          <p:cNvPr id="113669" name="TextBox 9"/>
          <p:cNvSpPr txBox="1">
            <a:spLocks noChangeArrowheads="1"/>
          </p:cNvSpPr>
          <p:nvPr/>
        </p:nvSpPr>
        <p:spPr bwMode="auto">
          <a:xfrm rot="-5400000">
            <a:off x="-188251" y="922637"/>
            <a:ext cx="1745380" cy="894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3119" tIns="31560" rIns="63119" bIns="3156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357"/>
            <a:r>
              <a:rPr lang="en-US" sz="1800" b="1" dirty="0">
                <a:solidFill>
                  <a:srgbClr val="000000"/>
                </a:solidFill>
              </a:rPr>
              <a:t>I </a:t>
            </a:r>
            <a:r>
              <a:rPr lang="ru-RU" sz="1800" b="1" dirty="0">
                <a:solidFill>
                  <a:srgbClr val="000000"/>
                </a:solidFill>
              </a:rPr>
              <a:t>уровень «Цифровая                                                    ферма» </a:t>
            </a:r>
            <a:endParaRPr lang="kk-KZ" sz="1800" b="1" dirty="0">
              <a:solidFill>
                <a:srgbClr val="000000"/>
              </a:solidFill>
            </a:endParaRPr>
          </a:p>
        </p:txBody>
      </p:sp>
      <p:sp>
        <p:nvSpPr>
          <p:cNvPr id="113670" name="TextBox 10"/>
          <p:cNvSpPr txBox="1">
            <a:spLocks noChangeArrowheads="1"/>
          </p:cNvSpPr>
          <p:nvPr/>
        </p:nvSpPr>
        <p:spPr bwMode="auto">
          <a:xfrm rot="-5400000">
            <a:off x="-222721" y="3081902"/>
            <a:ext cx="1832766" cy="556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3119" tIns="31560" rIns="63119" bIns="3156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algn="ctr" defTabSz="914400" fontAlgn="b"/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</a:t>
            </a:r>
            <a:b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Продвинутый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1" name="Прямоугольник 170"/>
          <p:cNvSpPr/>
          <p:nvPr/>
        </p:nvSpPr>
        <p:spPr>
          <a:xfrm rot="16200000">
            <a:off x="-199920" y="4952101"/>
            <a:ext cx="1755782" cy="9141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119" tIns="31560" rIns="63119" bIns="31560" anchor="ctr"/>
          <a:lstStyle/>
          <a:p>
            <a:pPr algn="ctr" defTabSz="914357">
              <a:defRPr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113681" name="TextBox 172"/>
          <p:cNvSpPr txBox="1">
            <a:spLocks noChangeArrowheads="1"/>
          </p:cNvSpPr>
          <p:nvPr/>
        </p:nvSpPr>
        <p:spPr bwMode="auto">
          <a:xfrm rot="-5400000">
            <a:off x="-69176" y="5121506"/>
            <a:ext cx="1485456" cy="617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3119" tIns="31560" rIns="63119" bIns="3156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357"/>
            <a:r>
              <a:rPr lang="en-US" sz="1800" b="1" dirty="0">
                <a:solidFill>
                  <a:srgbClr val="000000"/>
                </a:solidFill>
              </a:rPr>
              <a:t>III </a:t>
            </a:r>
            <a:r>
              <a:rPr lang="ru-RU" sz="1800" b="1" dirty="0">
                <a:solidFill>
                  <a:srgbClr val="000000"/>
                </a:solidFill>
              </a:rPr>
              <a:t>уровень «Базовый»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27667" y="7965"/>
            <a:ext cx="10422468" cy="466027"/>
          </a:xfrm>
          <a:prstGeom prst="rect">
            <a:avLst/>
          </a:prstGeom>
          <a:noFill/>
        </p:spPr>
        <p:txBody>
          <a:bodyPr lIns="65279" tIns="32640" rIns="65279" bIns="32640">
            <a:spAutoFit/>
          </a:bodyPr>
          <a:lstStyle/>
          <a:p>
            <a:pPr algn="ctr" defTabSz="914357">
              <a:defRPr/>
            </a:pPr>
            <a:r>
              <a:rPr lang="ru-RU" sz="2600" b="1" dirty="0" smtClean="0">
                <a:solidFill>
                  <a:srgbClr val="000000"/>
                </a:solidFill>
              </a:rPr>
              <a:t>«Эволюция» хозяйств к цифровой ферме  </a:t>
            </a:r>
            <a:endParaRPr lang="ru-RU" sz="2600" b="1" dirty="0">
              <a:solidFill>
                <a:srgbClr val="000000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441070" y="2482245"/>
            <a:ext cx="2025218" cy="16462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79" tIns="32640" rIns="65279" bIns="32640" anchor="ctr"/>
          <a:lstStyle/>
          <a:p>
            <a:pPr algn="ctr" defTabSz="914357">
              <a:defRPr/>
            </a:pPr>
            <a:r>
              <a:rPr lang="ru-RU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Установка метеостанций </a:t>
            </a:r>
          </a:p>
          <a:p>
            <a:pPr algn="ctr" defTabSz="914357">
              <a:defRPr/>
            </a:pPr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(контроль за влажностью почвы, получение погодных данных в онлайн режиме, прогноз некоторых заболеваний и появления насекомых) </a:t>
            </a:r>
            <a:endParaRPr lang="ru-RU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8" name="Соединительная линия уступом 207"/>
          <p:cNvCxnSpPr/>
          <p:nvPr/>
        </p:nvCxnSpPr>
        <p:spPr>
          <a:xfrm rot="10800000">
            <a:off x="2616952" y="4285588"/>
            <a:ext cx="9223982" cy="1067668"/>
          </a:xfrm>
          <a:prstGeom prst="bentConnector3">
            <a:avLst>
              <a:gd name="adj1" fmla="val -2871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Скругленный прямоугольник 115"/>
          <p:cNvSpPr/>
          <p:nvPr/>
        </p:nvSpPr>
        <p:spPr>
          <a:xfrm>
            <a:off x="9541943" y="2500018"/>
            <a:ext cx="2129964" cy="162848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79" tIns="32640" rIns="65279" bIns="32640" anchor="ctr"/>
          <a:lstStyle/>
          <a:p>
            <a:pPr algn="ctr" defTabSz="914357">
              <a:defRPr/>
            </a:pPr>
            <a:r>
              <a:rPr lang="ru-RU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Создание карты сорняков </a:t>
            </a:r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(составление электронной карты для учета сорной растительности  в целях определения характера и степени засоренности сельхоз. </a:t>
            </a:r>
            <a:r>
              <a:rPr 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ультур) </a:t>
            </a:r>
            <a:endParaRPr lang="ru-RU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3641656" y="464657"/>
            <a:ext cx="2446564" cy="18108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79" tIns="32640" rIns="65279" bIns="32640" anchor="ctr"/>
          <a:lstStyle/>
          <a:p>
            <a:pPr algn="ctr" defTabSz="914357">
              <a:defRPr/>
            </a:pPr>
            <a:r>
              <a:rPr lang="ru-RU" sz="11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Автоматическое </a:t>
            </a:r>
            <a:r>
              <a:rPr lang="ru-RU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управление движением</a:t>
            </a:r>
            <a:endParaRPr lang="ru-RU" sz="11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914357">
              <a:defRPr/>
            </a:pPr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(движение сельхозтехники в соответствии с заданными параметрами поля) </a:t>
            </a:r>
            <a:endParaRPr lang="ru-RU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Скругленный прямоугольник 128"/>
          <p:cNvSpPr/>
          <p:nvPr/>
        </p:nvSpPr>
        <p:spPr>
          <a:xfrm>
            <a:off x="6280582" y="442885"/>
            <a:ext cx="2474743" cy="18108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79" tIns="32640" rIns="65279" bIns="32640" anchor="ctr"/>
          <a:lstStyle/>
          <a:p>
            <a:pPr algn="ctr" defTabSz="914357">
              <a:defRPr/>
            </a:pPr>
            <a:r>
              <a:rPr lang="ru-RU" sz="11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Дифференцированное внесение семян/удобрений</a:t>
            </a:r>
          </a:p>
          <a:p>
            <a:pPr algn="ctr" defTabSz="914357">
              <a:defRPr/>
            </a:pPr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(внесение удобрений и семян в зависимости элементов  почвы) </a:t>
            </a:r>
            <a:endParaRPr lang="ru-RU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1335547" y="2449271"/>
            <a:ext cx="1941054" cy="167922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79" tIns="32640" rIns="65279" bIns="32640" anchor="ctr"/>
          <a:lstStyle/>
          <a:p>
            <a:pPr algn="ctr" defTabSz="914357">
              <a:defRPr/>
            </a:pPr>
            <a:r>
              <a:rPr lang="ru-RU" sz="11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Датчики расхода ГСМ</a:t>
            </a:r>
          </a:p>
          <a:p>
            <a:pPr algn="ctr" defTabSz="914357">
              <a:defRPr/>
            </a:pPr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(прибор, установленный в топливный бак  сельхозтехники для анализа расходов и его оптимального использования) </a:t>
            </a:r>
            <a:endParaRPr lang="ru-RU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9058838" y="453771"/>
            <a:ext cx="2591442" cy="18108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79" tIns="32640" rIns="65279" bIns="32640" anchor="ctr"/>
          <a:lstStyle/>
          <a:p>
            <a:pPr algn="ctr" defTabSz="914357">
              <a:defRPr/>
            </a:pPr>
            <a:r>
              <a:rPr lang="ru-RU" sz="11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Дифференцированное внесение </a:t>
            </a:r>
            <a:r>
              <a:rPr lang="ru-RU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средств защиты растений</a:t>
            </a:r>
            <a:endParaRPr lang="ru-RU" sz="11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914357">
              <a:defRPr/>
            </a:pPr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(внесение средств защиты растений в зависимости </a:t>
            </a:r>
            <a:r>
              <a:rPr lang="ru-RU" sz="11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 степени засоренности сельхоз. культур) </a:t>
            </a:r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3413050" y="2466533"/>
            <a:ext cx="1812087" cy="166196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79" tIns="32640" rIns="65279" bIns="32640" anchor="ctr"/>
          <a:lstStyle/>
          <a:p>
            <a:pPr algn="ctr" defTabSz="914357">
              <a:defRPr/>
            </a:pPr>
            <a:r>
              <a:rPr lang="en-US" sz="11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GPS </a:t>
            </a:r>
            <a:r>
              <a:rPr lang="ru-RU" sz="11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трекеры</a:t>
            </a:r>
            <a:endParaRPr lang="ru-RU" sz="11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defTabSz="914357">
              <a:defRPr/>
            </a:pPr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(устройство для спутникового слежения за техникой, животными и другими объектами) </a:t>
            </a:r>
            <a:endParaRPr lang="ru-RU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Скругленный прямоугольник 136"/>
          <p:cNvSpPr/>
          <p:nvPr/>
        </p:nvSpPr>
        <p:spPr>
          <a:xfrm>
            <a:off x="1354594" y="464657"/>
            <a:ext cx="2060123" cy="178942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79" tIns="32640" rIns="65279" bIns="32640" anchor="ctr"/>
          <a:lstStyle/>
          <a:p>
            <a:pPr algn="ctr" defTabSz="914357">
              <a:defRPr/>
            </a:pPr>
            <a:r>
              <a:rPr lang="ru-RU" sz="11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Датчики урожайности</a:t>
            </a:r>
          </a:p>
          <a:p>
            <a:pPr algn="ctr" defTabSz="914357">
              <a:defRPr/>
            </a:pPr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(устройство для определения урожайности и влажности зерна с единицы площади с учетом местоположения комбайна и неровностей поля) </a:t>
            </a:r>
            <a:endParaRPr lang="ru-RU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8" name="Соединительная линия уступом 157"/>
          <p:cNvCxnSpPr/>
          <p:nvPr/>
        </p:nvCxnSpPr>
        <p:spPr>
          <a:xfrm>
            <a:off x="2576894" y="5329848"/>
            <a:ext cx="9533768" cy="25084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Скругленный прямоугольник 75"/>
          <p:cNvSpPr/>
          <p:nvPr/>
        </p:nvSpPr>
        <p:spPr>
          <a:xfrm>
            <a:off x="1354595" y="4520397"/>
            <a:ext cx="4668310" cy="174489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79" tIns="32640" rIns="65279" bIns="32640" anchor="ctr"/>
          <a:lstStyle/>
          <a:p>
            <a:pPr algn="ctr" defTabSz="914357">
              <a:defRPr/>
            </a:pPr>
            <a:r>
              <a:rPr lang="ru-RU" sz="11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Электронные </a:t>
            </a:r>
            <a:r>
              <a:rPr lang="ru-RU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карты полей </a:t>
            </a:r>
          </a:p>
          <a:p>
            <a:pPr algn="ctr" defTabSz="914357">
              <a:defRPr/>
            </a:pPr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(нанесение границ земельного участка в информационной системе)  </a:t>
            </a:r>
            <a:endParaRPr lang="ru-RU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6280583" y="4492842"/>
            <a:ext cx="5336896" cy="17724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79" tIns="32640" rIns="65279" bIns="32640" anchor="ctr"/>
          <a:lstStyle/>
          <a:p>
            <a:pPr algn="ctr" defTabSz="914357">
              <a:defRPr/>
            </a:pPr>
            <a:r>
              <a:rPr lang="ru-RU" sz="11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Создание почвенной агрохимической картограммы </a:t>
            </a:r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(электронная карта</a:t>
            </a:r>
            <a:r>
              <a:rPr lang="kk-KZ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на которой показаны слои почвы, обогащенные питательными веществами) </a:t>
            </a:r>
            <a:endParaRPr lang="ru-RU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220896" y="6346355"/>
            <a:ext cx="11396581" cy="44632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79" tIns="32640" rIns="65279" bIns="32640" anchor="ctr"/>
          <a:lstStyle/>
          <a:p>
            <a:pPr algn="ctr" defTabSz="914357"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 развитием технологий набор элементов будет дополняться </a:t>
            </a:r>
            <a:endParaRPr lang="ru-RU" sz="16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2" name="Shape 876"/>
          <p:cNvSpPr/>
          <p:nvPr/>
        </p:nvSpPr>
        <p:spPr>
          <a:xfrm>
            <a:off x="11633792" y="0"/>
            <a:ext cx="485775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endParaRPr sz="180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Shape 877"/>
          <p:cNvSpPr txBox="1">
            <a:spLocks/>
          </p:cNvSpPr>
          <p:nvPr/>
        </p:nvSpPr>
        <p:spPr>
          <a:xfrm>
            <a:off x="11295735" y="114466"/>
            <a:ext cx="7715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800" dirty="0" smtClean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lang="ru-RU" sz="28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5346455" y="2482245"/>
            <a:ext cx="2025218" cy="164625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279" tIns="32640" rIns="65279" bIns="32640" anchor="ctr"/>
          <a:lstStyle/>
          <a:p>
            <a:pPr algn="ctr" defTabSz="914357">
              <a:defRPr/>
            </a:pPr>
            <a:r>
              <a:rPr lang="ru-RU" sz="11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Программное обеспечение по управлению процессами </a:t>
            </a:r>
          </a:p>
          <a:p>
            <a:pPr algn="ctr" defTabSz="914357">
              <a:defRPr/>
            </a:pPr>
            <a:r>
              <a:rPr lang="ru-RU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(система мониторинга и управления производственными процессами ) </a:t>
            </a:r>
            <a:endParaRPr lang="ru-RU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42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B3606FFA-6D5B-42CB-ACC9-EB8D66FF0881}"/>
              </a:ext>
            </a:extLst>
          </p:cNvPr>
          <p:cNvSpPr/>
          <p:nvPr/>
        </p:nvSpPr>
        <p:spPr>
          <a:xfrm>
            <a:off x="96779" y="5543753"/>
            <a:ext cx="11864801" cy="5053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2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8" name="Shape 878"/>
          <p:cNvSpPr/>
          <p:nvPr/>
        </p:nvSpPr>
        <p:spPr>
          <a:xfrm>
            <a:off x="809417" y="13557"/>
            <a:ext cx="1039966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defTabSz="914400"/>
            <a:r>
              <a:rPr lang="ru-RU" sz="2400" b="1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Точное земледелие </a:t>
            </a:r>
            <a:endParaRPr sz="1600" dirty="0">
              <a:solidFill>
                <a:prstClr val="black"/>
              </a:solidFill>
            </a:endParaRPr>
          </a:p>
        </p:txBody>
      </p:sp>
      <p:cxnSp>
        <p:nvCxnSpPr>
          <p:cNvPr id="879" name="Shape 879"/>
          <p:cNvCxnSpPr/>
          <p:nvPr/>
        </p:nvCxnSpPr>
        <p:spPr>
          <a:xfrm>
            <a:off x="116755" y="401470"/>
            <a:ext cx="3867416" cy="0"/>
          </a:xfrm>
          <a:prstGeom prst="straightConnector1">
            <a:avLst/>
          </a:prstGeom>
          <a:noFill/>
          <a:ln w="28575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28" name="Shape 728"/>
          <p:cNvSpPr/>
          <p:nvPr/>
        </p:nvSpPr>
        <p:spPr>
          <a:xfrm>
            <a:off x="116756" y="2222249"/>
            <a:ext cx="3212334" cy="2508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endParaRPr sz="14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/>
            <a:r>
              <a:rPr lang="ru-RU" sz="1400" b="1" dirty="0" err="1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Акмолинская</a:t>
            </a:r>
            <a:r>
              <a:rPr lang="ru-RU" sz="1400" b="1" dirty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 область</a:t>
            </a:r>
            <a:endParaRPr sz="2000" b="1" dirty="0">
              <a:solidFill>
                <a:prstClr val="black"/>
              </a:solidFill>
            </a:endParaRPr>
          </a:p>
          <a:p>
            <a:pPr algn="ctr" defTabSz="914400"/>
            <a:endParaRPr sz="14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9" name="Shape 729"/>
          <p:cNvSpPr/>
          <p:nvPr/>
        </p:nvSpPr>
        <p:spPr>
          <a:xfrm>
            <a:off x="118879" y="3139096"/>
            <a:ext cx="3222321" cy="1988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endParaRPr sz="14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/>
            <a:r>
              <a:rPr lang="ru-RU" sz="1400" b="1" dirty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Актюбинская  область</a:t>
            </a:r>
            <a:endParaRPr sz="2000" b="1" dirty="0">
              <a:solidFill>
                <a:prstClr val="black"/>
              </a:solidFill>
            </a:endParaRPr>
          </a:p>
          <a:p>
            <a:pPr algn="ctr" defTabSz="914400"/>
            <a:endParaRPr sz="1400" b="1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0" name="Shape 730"/>
          <p:cNvSpPr/>
          <p:nvPr/>
        </p:nvSpPr>
        <p:spPr>
          <a:xfrm>
            <a:off x="106769" y="1347743"/>
            <a:ext cx="3222321" cy="1988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endParaRPr sz="1400" b="1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/>
            <a:r>
              <a:rPr lang="ru-RU" sz="1400" b="1" dirty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Алматинская область</a:t>
            </a:r>
            <a:endParaRPr sz="2000" b="1" dirty="0">
              <a:solidFill>
                <a:prstClr val="black"/>
              </a:solidFill>
            </a:endParaRPr>
          </a:p>
          <a:p>
            <a:pPr algn="ctr" defTabSz="914400"/>
            <a:endParaRPr sz="1400" b="1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1" name="Shape 731"/>
          <p:cNvSpPr/>
          <p:nvPr/>
        </p:nvSpPr>
        <p:spPr>
          <a:xfrm>
            <a:off x="96779" y="3994864"/>
            <a:ext cx="3222321" cy="1988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endParaRPr sz="14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/>
            <a:r>
              <a:rPr lang="ru-RU" sz="1400" b="1" dirty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Восточно-Казахстанская область</a:t>
            </a:r>
            <a:endParaRPr sz="2000" b="1" dirty="0">
              <a:solidFill>
                <a:prstClr val="black"/>
              </a:solidFill>
            </a:endParaRPr>
          </a:p>
          <a:p>
            <a:pPr algn="ctr" defTabSz="914400"/>
            <a:endParaRPr sz="14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2" name="Shape 732"/>
          <p:cNvSpPr/>
          <p:nvPr/>
        </p:nvSpPr>
        <p:spPr>
          <a:xfrm>
            <a:off x="96785" y="4509749"/>
            <a:ext cx="3222321" cy="1988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endParaRPr sz="14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/>
            <a:r>
              <a:rPr lang="ru-RU" sz="1400" b="1" dirty="0" err="1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Атырауская</a:t>
            </a:r>
            <a:r>
              <a:rPr lang="ru-RU" sz="1400" b="1" dirty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 область</a:t>
            </a:r>
            <a:endParaRPr sz="2000" b="1" dirty="0">
              <a:solidFill>
                <a:prstClr val="black"/>
              </a:solidFill>
            </a:endParaRPr>
          </a:p>
          <a:p>
            <a:pPr algn="ctr" defTabSz="914400"/>
            <a:endParaRPr sz="1400" b="1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3" name="Shape 733"/>
          <p:cNvSpPr/>
          <p:nvPr/>
        </p:nvSpPr>
        <p:spPr>
          <a:xfrm>
            <a:off x="96783" y="3725064"/>
            <a:ext cx="3222321" cy="1988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endParaRPr sz="14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/>
            <a:r>
              <a:rPr lang="ru-RU" sz="1400" b="1" dirty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Западно-Казахстанская область</a:t>
            </a:r>
            <a:endParaRPr sz="2000" b="1" dirty="0">
              <a:solidFill>
                <a:prstClr val="black"/>
              </a:solidFill>
            </a:endParaRPr>
          </a:p>
          <a:p>
            <a:pPr algn="ctr" defTabSz="914400"/>
            <a:endParaRPr sz="14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4" name="Shape 734"/>
          <p:cNvSpPr/>
          <p:nvPr/>
        </p:nvSpPr>
        <p:spPr>
          <a:xfrm>
            <a:off x="96780" y="4261400"/>
            <a:ext cx="3222321" cy="1988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endParaRPr sz="1400" b="1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/>
            <a:r>
              <a:rPr lang="ru-RU" sz="1400" b="1" dirty="0" err="1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Жамбылская</a:t>
            </a:r>
            <a:r>
              <a:rPr lang="ru-RU" sz="1400" b="1" dirty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 область</a:t>
            </a:r>
            <a:endParaRPr sz="2000" b="1" dirty="0">
              <a:solidFill>
                <a:prstClr val="black"/>
              </a:solidFill>
            </a:endParaRPr>
          </a:p>
          <a:p>
            <a:pPr algn="ctr" defTabSz="914400"/>
            <a:endParaRPr sz="1400" b="1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5" name="Shape 735"/>
          <p:cNvSpPr/>
          <p:nvPr/>
        </p:nvSpPr>
        <p:spPr>
          <a:xfrm>
            <a:off x="116756" y="1079923"/>
            <a:ext cx="3222321" cy="1988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endParaRPr sz="14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/>
            <a:r>
              <a:rPr lang="ru-RU" sz="1400" b="1" dirty="0" err="1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Костанайская</a:t>
            </a:r>
            <a:r>
              <a:rPr lang="ru-RU" sz="1400" b="1" dirty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 область</a:t>
            </a:r>
            <a:endParaRPr sz="2000" b="1" dirty="0">
              <a:solidFill>
                <a:prstClr val="black"/>
              </a:solidFill>
            </a:endParaRPr>
          </a:p>
          <a:p>
            <a:pPr algn="ctr" defTabSz="914400"/>
            <a:endParaRPr sz="14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6" name="Shape 736"/>
          <p:cNvSpPr/>
          <p:nvPr/>
        </p:nvSpPr>
        <p:spPr>
          <a:xfrm>
            <a:off x="116756" y="2807885"/>
            <a:ext cx="3222321" cy="24530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endParaRPr sz="14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/>
            <a:r>
              <a:rPr lang="ru-RU" sz="1400" b="1" dirty="0" err="1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Кызылординская</a:t>
            </a:r>
            <a:r>
              <a:rPr lang="ru-RU" sz="1400" b="1" dirty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 область</a:t>
            </a:r>
            <a:endParaRPr sz="2000" b="1" dirty="0">
              <a:solidFill>
                <a:prstClr val="black"/>
              </a:solidFill>
            </a:endParaRPr>
          </a:p>
          <a:p>
            <a:pPr algn="ctr" defTabSz="914400"/>
            <a:endParaRPr sz="14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7" name="Shape 737"/>
          <p:cNvSpPr/>
          <p:nvPr/>
        </p:nvSpPr>
        <p:spPr>
          <a:xfrm>
            <a:off x="106769" y="1632752"/>
            <a:ext cx="3222321" cy="1988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endParaRPr sz="14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/>
            <a:r>
              <a:rPr lang="ru-RU" sz="1400" b="1" dirty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Карагандинская область</a:t>
            </a:r>
            <a:endParaRPr sz="2000" b="1" dirty="0">
              <a:solidFill>
                <a:prstClr val="black"/>
              </a:solidFill>
            </a:endParaRPr>
          </a:p>
          <a:p>
            <a:pPr algn="ctr" defTabSz="914400"/>
            <a:endParaRPr sz="1400" b="1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8" name="Shape 738"/>
          <p:cNvSpPr/>
          <p:nvPr/>
        </p:nvSpPr>
        <p:spPr>
          <a:xfrm>
            <a:off x="96785" y="4779329"/>
            <a:ext cx="3222321" cy="23867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endParaRPr sz="14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/>
            <a:r>
              <a:rPr lang="ru-RU" sz="1400" b="1" dirty="0" err="1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Мангистауская</a:t>
            </a:r>
            <a:r>
              <a:rPr lang="ru-RU" sz="1400" b="1" dirty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 область</a:t>
            </a:r>
            <a:endParaRPr sz="2000" b="1" dirty="0">
              <a:solidFill>
                <a:prstClr val="black"/>
              </a:solidFill>
            </a:endParaRPr>
          </a:p>
          <a:p>
            <a:pPr algn="ctr" defTabSz="914400"/>
            <a:endParaRPr sz="14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9" name="Shape 739"/>
          <p:cNvSpPr/>
          <p:nvPr/>
        </p:nvSpPr>
        <p:spPr>
          <a:xfrm>
            <a:off x="116756" y="2553215"/>
            <a:ext cx="3222321" cy="1988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endParaRPr sz="1400" b="1" dirty="0" smtClean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/>
            <a:r>
              <a:rPr lang="ru-RU" sz="1400" b="1" dirty="0" smtClean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Павлодарская область</a:t>
            </a:r>
            <a:endParaRPr sz="2000" b="1" dirty="0" smtClean="0">
              <a:solidFill>
                <a:prstClr val="black"/>
              </a:solidFill>
            </a:endParaRPr>
          </a:p>
          <a:p>
            <a:pPr algn="ctr" defTabSz="914400"/>
            <a:endParaRPr sz="14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0" name="Shape 740"/>
          <p:cNvSpPr/>
          <p:nvPr/>
        </p:nvSpPr>
        <p:spPr>
          <a:xfrm>
            <a:off x="116755" y="3421015"/>
            <a:ext cx="3222321" cy="1988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endParaRPr sz="1400" b="1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/>
            <a:r>
              <a:rPr lang="ru-RU" sz="1400" b="1" dirty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Северо-Казахстанская область</a:t>
            </a:r>
            <a:endParaRPr sz="2000" b="1" dirty="0">
              <a:solidFill>
                <a:prstClr val="black"/>
              </a:solidFill>
            </a:endParaRPr>
          </a:p>
          <a:p>
            <a:pPr algn="ctr" defTabSz="914400"/>
            <a:endParaRPr sz="1400" b="1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1" name="Shape 741"/>
          <p:cNvSpPr/>
          <p:nvPr/>
        </p:nvSpPr>
        <p:spPr>
          <a:xfrm>
            <a:off x="106769" y="1923909"/>
            <a:ext cx="3222321" cy="19889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endParaRPr sz="14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/>
            <a:r>
              <a:rPr lang="ru-RU" sz="1400" b="1" dirty="0" smtClean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Туркестанская</a:t>
            </a:r>
            <a:r>
              <a:rPr lang="ru-RU" sz="1400" dirty="0" smtClean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400" b="1" dirty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область</a:t>
            </a:r>
            <a:endParaRPr sz="2000" b="1" dirty="0">
              <a:solidFill>
                <a:prstClr val="black"/>
              </a:solidFill>
            </a:endParaRPr>
          </a:p>
          <a:p>
            <a:pPr algn="ctr" defTabSz="914400"/>
            <a:endParaRPr sz="14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5" name="Shape 795"/>
          <p:cNvSpPr/>
          <p:nvPr/>
        </p:nvSpPr>
        <p:spPr>
          <a:xfrm>
            <a:off x="884757" y="569726"/>
            <a:ext cx="1920648" cy="420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914400">
              <a:buClr>
                <a:srgbClr val="0070C0"/>
              </a:buClr>
              <a:buSzPts val="1800"/>
              <a:buFont typeface="Arial"/>
              <a:buNone/>
            </a:pPr>
            <a:r>
              <a:rPr lang="ru-RU" sz="20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Регион</a:t>
            </a:r>
            <a:endParaRPr sz="2000" dirty="0">
              <a:solidFill>
                <a:prstClr val="black"/>
              </a:solidFill>
            </a:endParaRPr>
          </a:p>
        </p:txBody>
      </p:sp>
      <p:sp>
        <p:nvSpPr>
          <p:cNvPr id="796" name="Shape 796"/>
          <p:cNvSpPr/>
          <p:nvPr/>
        </p:nvSpPr>
        <p:spPr>
          <a:xfrm>
            <a:off x="96785" y="5112220"/>
            <a:ext cx="3232304" cy="311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endParaRPr sz="1400" b="1" dirty="0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914400"/>
            <a:r>
              <a:rPr lang="ru-RU" sz="1400" b="1" dirty="0">
                <a:solidFill>
                  <a:prstClr val="black"/>
                </a:solidFill>
                <a:latin typeface="Arial"/>
                <a:ea typeface="Arial"/>
                <a:cs typeface="Arial"/>
                <a:sym typeface="Arial"/>
              </a:rPr>
              <a:t>Итого по РК</a:t>
            </a:r>
            <a:endParaRPr sz="2000" b="1" dirty="0">
              <a:solidFill>
                <a:prstClr val="black"/>
              </a:solidFill>
            </a:endParaRPr>
          </a:p>
          <a:p>
            <a:pPr algn="ctr" defTabSz="914400"/>
            <a:endParaRPr sz="1400" b="1" dirty="0">
              <a:solidFill>
                <a:prstClr val="blac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BC1AAD7E-4A81-4CF2-AF4D-D5C94769F5E5}"/>
              </a:ext>
            </a:extLst>
          </p:cNvPr>
          <p:cNvSpPr/>
          <p:nvPr/>
        </p:nvSpPr>
        <p:spPr>
          <a:xfrm>
            <a:off x="175615" y="5614505"/>
            <a:ext cx="115992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ru-RU" sz="1600" b="1" dirty="0" smtClean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ЦЕЛЬ: к </a:t>
            </a:r>
            <a:r>
              <a:rPr lang="ru-RU" sz="1600" b="1" dirty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2022 году создание 10 «цифровых  </a:t>
            </a:r>
            <a:r>
              <a:rPr lang="ru-RU" sz="1600" b="1" dirty="0" smtClean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ферм» и 2000 «продвинутых» </a:t>
            </a:r>
            <a:r>
              <a:rPr lang="ru-RU" sz="1600" b="1" dirty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ферм по всей </a:t>
            </a:r>
            <a:r>
              <a:rPr lang="ru-RU" sz="1600" b="1" dirty="0" smtClean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республике </a:t>
            </a:r>
            <a:endParaRPr lang="ru-RU" sz="1600" b="1" dirty="0">
              <a:solidFill>
                <a:prstClr val="white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33821" y="410327"/>
            <a:ext cx="2689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/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Продвинутые  фермы 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Shape 916"/>
          <p:cNvSpPr/>
          <p:nvPr/>
        </p:nvSpPr>
        <p:spPr>
          <a:xfrm>
            <a:off x="3565384" y="2532609"/>
            <a:ext cx="2025714" cy="1820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Shape 926"/>
          <p:cNvSpPr/>
          <p:nvPr/>
        </p:nvSpPr>
        <p:spPr>
          <a:xfrm>
            <a:off x="3565383" y="3993089"/>
            <a:ext cx="2025715" cy="204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Shape 932"/>
          <p:cNvSpPr/>
          <p:nvPr/>
        </p:nvSpPr>
        <p:spPr>
          <a:xfrm>
            <a:off x="3566407" y="1073226"/>
            <a:ext cx="2024687" cy="212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Shape 938"/>
          <p:cNvSpPr/>
          <p:nvPr/>
        </p:nvSpPr>
        <p:spPr>
          <a:xfrm>
            <a:off x="3554497" y="3711113"/>
            <a:ext cx="2049363" cy="1818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Shape 944"/>
          <p:cNvSpPr/>
          <p:nvPr/>
        </p:nvSpPr>
        <p:spPr>
          <a:xfrm>
            <a:off x="3565384" y="2819936"/>
            <a:ext cx="2025714" cy="194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Shape 950"/>
          <p:cNvSpPr/>
          <p:nvPr/>
        </p:nvSpPr>
        <p:spPr>
          <a:xfrm>
            <a:off x="3565383" y="4508612"/>
            <a:ext cx="2038479" cy="2305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Shape 956"/>
          <p:cNvSpPr/>
          <p:nvPr/>
        </p:nvSpPr>
        <p:spPr>
          <a:xfrm>
            <a:off x="3565383" y="1348908"/>
            <a:ext cx="2025712" cy="1988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Shape 962"/>
          <p:cNvSpPr/>
          <p:nvPr/>
        </p:nvSpPr>
        <p:spPr>
          <a:xfrm>
            <a:off x="3565382" y="4265014"/>
            <a:ext cx="2038479" cy="1996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Shape 968"/>
          <p:cNvSpPr/>
          <p:nvPr/>
        </p:nvSpPr>
        <p:spPr>
          <a:xfrm>
            <a:off x="3565383" y="1612156"/>
            <a:ext cx="2025714" cy="1860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Shape 974"/>
          <p:cNvSpPr/>
          <p:nvPr/>
        </p:nvSpPr>
        <p:spPr>
          <a:xfrm>
            <a:off x="3569078" y="1865758"/>
            <a:ext cx="2022019" cy="2392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Shape 983"/>
          <p:cNvSpPr/>
          <p:nvPr/>
        </p:nvSpPr>
        <p:spPr>
          <a:xfrm>
            <a:off x="3565383" y="2215545"/>
            <a:ext cx="2025714" cy="2088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Shape 989"/>
          <p:cNvSpPr/>
          <p:nvPr/>
        </p:nvSpPr>
        <p:spPr>
          <a:xfrm>
            <a:off x="3565384" y="3105410"/>
            <a:ext cx="2025714" cy="2119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Shape 1000"/>
          <p:cNvSpPr/>
          <p:nvPr/>
        </p:nvSpPr>
        <p:spPr>
          <a:xfrm>
            <a:off x="3570033" y="4777471"/>
            <a:ext cx="2012056" cy="2567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Shape 799"/>
          <p:cNvSpPr/>
          <p:nvPr/>
        </p:nvSpPr>
        <p:spPr>
          <a:xfrm>
            <a:off x="3554497" y="5098593"/>
            <a:ext cx="2016705" cy="311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114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Shape 877"/>
          <p:cNvSpPr txBox="1">
            <a:spLocks/>
          </p:cNvSpPr>
          <p:nvPr/>
        </p:nvSpPr>
        <p:spPr>
          <a:xfrm>
            <a:off x="11295735" y="114466"/>
            <a:ext cx="7715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800" dirty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63" name="Shape 994"/>
          <p:cNvSpPr/>
          <p:nvPr/>
        </p:nvSpPr>
        <p:spPr>
          <a:xfrm>
            <a:off x="3569080" y="3403321"/>
            <a:ext cx="2022018" cy="2106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Shape 795"/>
          <p:cNvSpPr/>
          <p:nvPr/>
        </p:nvSpPr>
        <p:spPr>
          <a:xfrm>
            <a:off x="3670446" y="744025"/>
            <a:ext cx="1920648" cy="420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914400">
              <a:buClr>
                <a:srgbClr val="0070C0"/>
              </a:buClr>
              <a:buSzPts val="1800"/>
              <a:buFont typeface="Arial"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*2018 г. </a:t>
            </a:r>
            <a:endParaRPr sz="2000" dirty="0">
              <a:solidFill>
                <a:prstClr val="black"/>
              </a:solidFill>
            </a:endParaRPr>
          </a:p>
        </p:txBody>
      </p:sp>
      <p:sp>
        <p:nvSpPr>
          <p:cNvPr id="65" name="Shape 795"/>
          <p:cNvSpPr/>
          <p:nvPr/>
        </p:nvSpPr>
        <p:spPr>
          <a:xfrm>
            <a:off x="5443177" y="735550"/>
            <a:ext cx="1920648" cy="420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914400">
              <a:buClr>
                <a:srgbClr val="0070C0"/>
              </a:buClr>
              <a:buSzPts val="1800"/>
              <a:buFont typeface="Arial"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2022 г. </a:t>
            </a:r>
            <a:endParaRPr sz="2000" dirty="0">
              <a:solidFill>
                <a:prstClr val="black"/>
              </a:solidFill>
            </a:endParaRPr>
          </a:p>
        </p:txBody>
      </p:sp>
      <p:sp>
        <p:nvSpPr>
          <p:cNvPr id="81" name="Shape 916"/>
          <p:cNvSpPr/>
          <p:nvPr/>
        </p:nvSpPr>
        <p:spPr>
          <a:xfrm>
            <a:off x="5711660" y="2550945"/>
            <a:ext cx="2035743" cy="191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143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Shape 926"/>
          <p:cNvSpPr/>
          <p:nvPr/>
        </p:nvSpPr>
        <p:spPr>
          <a:xfrm>
            <a:off x="5678761" y="4011429"/>
            <a:ext cx="2068642" cy="2155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143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Shape 932"/>
          <p:cNvSpPr/>
          <p:nvPr/>
        </p:nvSpPr>
        <p:spPr>
          <a:xfrm>
            <a:off x="5688893" y="1091562"/>
            <a:ext cx="2024687" cy="212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143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Shape 938"/>
          <p:cNvSpPr/>
          <p:nvPr/>
        </p:nvSpPr>
        <p:spPr>
          <a:xfrm>
            <a:off x="5720809" y="3718553"/>
            <a:ext cx="2026594" cy="2661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143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Shape 944"/>
          <p:cNvSpPr/>
          <p:nvPr/>
        </p:nvSpPr>
        <p:spPr>
          <a:xfrm>
            <a:off x="5713616" y="2818570"/>
            <a:ext cx="2009416" cy="214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143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Shape 950"/>
          <p:cNvSpPr/>
          <p:nvPr/>
        </p:nvSpPr>
        <p:spPr>
          <a:xfrm>
            <a:off x="5689888" y="4541845"/>
            <a:ext cx="2057515" cy="215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142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Shape 956"/>
          <p:cNvSpPr/>
          <p:nvPr/>
        </p:nvSpPr>
        <p:spPr>
          <a:xfrm>
            <a:off x="5686193" y="1356362"/>
            <a:ext cx="2025712" cy="1988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143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Shape 962"/>
          <p:cNvSpPr/>
          <p:nvPr/>
        </p:nvSpPr>
        <p:spPr>
          <a:xfrm>
            <a:off x="5689008" y="4283350"/>
            <a:ext cx="2055796" cy="1996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143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Shape 968"/>
          <p:cNvSpPr/>
          <p:nvPr/>
        </p:nvSpPr>
        <p:spPr>
          <a:xfrm>
            <a:off x="5697079" y="1620208"/>
            <a:ext cx="2025713" cy="2091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143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Shape 974"/>
          <p:cNvSpPr/>
          <p:nvPr/>
        </p:nvSpPr>
        <p:spPr>
          <a:xfrm>
            <a:off x="5689888" y="1894980"/>
            <a:ext cx="2022019" cy="228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143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Shape 983"/>
          <p:cNvSpPr/>
          <p:nvPr/>
        </p:nvSpPr>
        <p:spPr>
          <a:xfrm>
            <a:off x="5707964" y="2240202"/>
            <a:ext cx="2015068" cy="2088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143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Shape 989"/>
          <p:cNvSpPr/>
          <p:nvPr/>
        </p:nvSpPr>
        <p:spPr>
          <a:xfrm>
            <a:off x="5689887" y="3145768"/>
            <a:ext cx="2057515" cy="1712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143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Shape 1000"/>
          <p:cNvSpPr/>
          <p:nvPr/>
        </p:nvSpPr>
        <p:spPr>
          <a:xfrm>
            <a:off x="5683595" y="4795811"/>
            <a:ext cx="2061209" cy="2525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142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Shape 799"/>
          <p:cNvSpPr/>
          <p:nvPr/>
        </p:nvSpPr>
        <p:spPr>
          <a:xfrm>
            <a:off x="5711660" y="5137554"/>
            <a:ext cx="2061210" cy="311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Shape 994"/>
          <p:cNvSpPr/>
          <p:nvPr/>
        </p:nvSpPr>
        <p:spPr>
          <a:xfrm>
            <a:off x="5689888" y="3424310"/>
            <a:ext cx="2054916" cy="2079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143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Shape 795"/>
          <p:cNvSpPr/>
          <p:nvPr/>
        </p:nvSpPr>
        <p:spPr>
          <a:xfrm>
            <a:off x="8033132" y="681112"/>
            <a:ext cx="1920648" cy="420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914400">
              <a:buClr>
                <a:srgbClr val="0070C0"/>
              </a:buClr>
              <a:buSzPts val="1800"/>
              <a:buFont typeface="Arial"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*2018 г. </a:t>
            </a:r>
            <a:endParaRPr sz="2000" dirty="0">
              <a:solidFill>
                <a:prstClr val="black"/>
              </a:solidFill>
            </a:endParaRPr>
          </a:p>
        </p:txBody>
      </p:sp>
      <p:sp>
        <p:nvSpPr>
          <p:cNvPr id="97" name="Shape 795"/>
          <p:cNvSpPr/>
          <p:nvPr/>
        </p:nvSpPr>
        <p:spPr>
          <a:xfrm>
            <a:off x="9960863" y="681116"/>
            <a:ext cx="1920648" cy="420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 defTabSz="914400">
              <a:buClr>
                <a:srgbClr val="0070C0"/>
              </a:buClr>
              <a:buSzPts val="1800"/>
              <a:buFont typeface="Arial"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2022 г. </a:t>
            </a:r>
            <a:endParaRPr sz="2000" dirty="0">
              <a:solidFill>
                <a:prstClr val="black"/>
              </a:solidFill>
            </a:endParaRPr>
          </a:p>
        </p:txBody>
      </p:sp>
      <p:sp>
        <p:nvSpPr>
          <p:cNvPr id="103" name="Shape 953"/>
          <p:cNvSpPr/>
          <p:nvPr/>
        </p:nvSpPr>
        <p:spPr>
          <a:xfrm>
            <a:off x="2210693" y="9207040"/>
            <a:ext cx="2028566" cy="19546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</a:t>
            </a:r>
            <a:endParaRPr lang="kk-KZ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Shape 1001"/>
          <p:cNvSpPr/>
          <p:nvPr/>
        </p:nvSpPr>
        <p:spPr>
          <a:xfrm>
            <a:off x="2233826" y="9501947"/>
            <a:ext cx="1994542" cy="1985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kk-KZ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Shape 953"/>
          <p:cNvSpPr/>
          <p:nvPr/>
        </p:nvSpPr>
        <p:spPr>
          <a:xfrm>
            <a:off x="22611" y="9301997"/>
            <a:ext cx="2028566" cy="19546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endParaRPr lang="kk-KZ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Shape 965"/>
          <p:cNvSpPr/>
          <p:nvPr/>
        </p:nvSpPr>
        <p:spPr>
          <a:xfrm>
            <a:off x="23967" y="8990308"/>
            <a:ext cx="2016319" cy="1934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kk-KZ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Shape 1001"/>
          <p:cNvSpPr/>
          <p:nvPr/>
        </p:nvSpPr>
        <p:spPr>
          <a:xfrm>
            <a:off x="45744" y="9596904"/>
            <a:ext cx="2038086" cy="1985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</a:t>
            </a:r>
            <a:endParaRPr lang="kk-KZ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8533657" y="431614"/>
            <a:ext cx="2689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/>
            <a:r>
              <a:rPr 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Цифровые фермы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Shape 916"/>
          <p:cNvSpPr/>
          <p:nvPr/>
        </p:nvSpPr>
        <p:spPr>
          <a:xfrm>
            <a:off x="7840119" y="2561070"/>
            <a:ext cx="2025714" cy="1820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Shape 926"/>
          <p:cNvSpPr/>
          <p:nvPr/>
        </p:nvSpPr>
        <p:spPr>
          <a:xfrm>
            <a:off x="7840118" y="4021550"/>
            <a:ext cx="2025715" cy="204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Shape 932"/>
          <p:cNvSpPr/>
          <p:nvPr/>
        </p:nvSpPr>
        <p:spPr>
          <a:xfrm>
            <a:off x="7841142" y="1101687"/>
            <a:ext cx="2024687" cy="212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Shape 938"/>
          <p:cNvSpPr/>
          <p:nvPr/>
        </p:nvSpPr>
        <p:spPr>
          <a:xfrm>
            <a:off x="7829232" y="3739574"/>
            <a:ext cx="2049363" cy="1818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Shape 944"/>
          <p:cNvSpPr/>
          <p:nvPr/>
        </p:nvSpPr>
        <p:spPr>
          <a:xfrm>
            <a:off x="7840119" y="2848397"/>
            <a:ext cx="2025714" cy="1946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Shape 950"/>
          <p:cNvSpPr/>
          <p:nvPr/>
        </p:nvSpPr>
        <p:spPr>
          <a:xfrm>
            <a:off x="7840118" y="4537073"/>
            <a:ext cx="2038479" cy="2305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Shape 956"/>
          <p:cNvSpPr/>
          <p:nvPr/>
        </p:nvSpPr>
        <p:spPr>
          <a:xfrm>
            <a:off x="7840118" y="1377369"/>
            <a:ext cx="2025712" cy="1988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Shape 962"/>
          <p:cNvSpPr/>
          <p:nvPr/>
        </p:nvSpPr>
        <p:spPr>
          <a:xfrm>
            <a:off x="7840117" y="4293475"/>
            <a:ext cx="2038479" cy="1996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Shape 968"/>
          <p:cNvSpPr/>
          <p:nvPr/>
        </p:nvSpPr>
        <p:spPr>
          <a:xfrm>
            <a:off x="7840118" y="1640617"/>
            <a:ext cx="2025714" cy="1860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Shape 974"/>
          <p:cNvSpPr/>
          <p:nvPr/>
        </p:nvSpPr>
        <p:spPr>
          <a:xfrm>
            <a:off x="7843813" y="1894219"/>
            <a:ext cx="2022019" cy="23920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Shape 983"/>
          <p:cNvSpPr/>
          <p:nvPr/>
        </p:nvSpPr>
        <p:spPr>
          <a:xfrm>
            <a:off x="7840118" y="2244006"/>
            <a:ext cx="2025714" cy="2088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Shape 989"/>
          <p:cNvSpPr/>
          <p:nvPr/>
        </p:nvSpPr>
        <p:spPr>
          <a:xfrm>
            <a:off x="7840119" y="3133871"/>
            <a:ext cx="2025714" cy="2119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Shape 1000"/>
          <p:cNvSpPr/>
          <p:nvPr/>
        </p:nvSpPr>
        <p:spPr>
          <a:xfrm>
            <a:off x="7844768" y="4805932"/>
            <a:ext cx="2012056" cy="2567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Shape 994"/>
          <p:cNvSpPr/>
          <p:nvPr/>
        </p:nvSpPr>
        <p:spPr>
          <a:xfrm>
            <a:off x="7843815" y="3431782"/>
            <a:ext cx="2022018" cy="2106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Shape 916"/>
          <p:cNvSpPr/>
          <p:nvPr/>
        </p:nvSpPr>
        <p:spPr>
          <a:xfrm>
            <a:off x="9976547" y="2550945"/>
            <a:ext cx="2000247" cy="1988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Shape 926"/>
          <p:cNvSpPr/>
          <p:nvPr/>
        </p:nvSpPr>
        <p:spPr>
          <a:xfrm>
            <a:off x="9954775" y="4011429"/>
            <a:ext cx="2033144" cy="2155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Shape 932"/>
          <p:cNvSpPr/>
          <p:nvPr/>
        </p:nvSpPr>
        <p:spPr>
          <a:xfrm>
            <a:off x="9953780" y="1091562"/>
            <a:ext cx="2024687" cy="212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Shape 938"/>
          <p:cNvSpPr/>
          <p:nvPr/>
        </p:nvSpPr>
        <p:spPr>
          <a:xfrm>
            <a:off x="9950201" y="3729448"/>
            <a:ext cx="2026594" cy="2138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Shape 944"/>
          <p:cNvSpPr/>
          <p:nvPr/>
        </p:nvSpPr>
        <p:spPr>
          <a:xfrm>
            <a:off x="9978503" y="2818570"/>
            <a:ext cx="2009416" cy="214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Shape 950"/>
          <p:cNvSpPr/>
          <p:nvPr/>
        </p:nvSpPr>
        <p:spPr>
          <a:xfrm>
            <a:off x="9926442" y="4551966"/>
            <a:ext cx="2057515" cy="215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Shape 956"/>
          <p:cNvSpPr/>
          <p:nvPr/>
        </p:nvSpPr>
        <p:spPr>
          <a:xfrm>
            <a:off x="9951080" y="1356362"/>
            <a:ext cx="2025712" cy="1988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Shape 962"/>
          <p:cNvSpPr/>
          <p:nvPr/>
        </p:nvSpPr>
        <p:spPr>
          <a:xfrm>
            <a:off x="9953895" y="4283350"/>
            <a:ext cx="2034024" cy="1887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Shape 968"/>
          <p:cNvSpPr/>
          <p:nvPr/>
        </p:nvSpPr>
        <p:spPr>
          <a:xfrm>
            <a:off x="9961966" y="1620208"/>
            <a:ext cx="2025713" cy="2091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Shape 974"/>
          <p:cNvSpPr/>
          <p:nvPr/>
        </p:nvSpPr>
        <p:spPr>
          <a:xfrm>
            <a:off x="9954775" y="1894980"/>
            <a:ext cx="2022019" cy="228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Shape 983"/>
          <p:cNvSpPr/>
          <p:nvPr/>
        </p:nvSpPr>
        <p:spPr>
          <a:xfrm>
            <a:off x="9972851" y="2240202"/>
            <a:ext cx="2015068" cy="2088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Shape 989"/>
          <p:cNvSpPr/>
          <p:nvPr/>
        </p:nvSpPr>
        <p:spPr>
          <a:xfrm>
            <a:off x="9954775" y="3145768"/>
            <a:ext cx="2033144" cy="1928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Shape 1000"/>
          <p:cNvSpPr/>
          <p:nvPr/>
        </p:nvSpPr>
        <p:spPr>
          <a:xfrm>
            <a:off x="9950201" y="4815944"/>
            <a:ext cx="2061209" cy="2525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Shape 799"/>
          <p:cNvSpPr/>
          <p:nvPr/>
        </p:nvSpPr>
        <p:spPr>
          <a:xfrm>
            <a:off x="9951080" y="5131805"/>
            <a:ext cx="2036839" cy="311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kk-KZ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Shape 994"/>
          <p:cNvSpPr/>
          <p:nvPr/>
        </p:nvSpPr>
        <p:spPr>
          <a:xfrm>
            <a:off x="9954775" y="3424310"/>
            <a:ext cx="2033144" cy="1933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ru-RU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Shape 799"/>
          <p:cNvSpPr/>
          <p:nvPr/>
        </p:nvSpPr>
        <p:spPr>
          <a:xfrm>
            <a:off x="7829232" y="5137554"/>
            <a:ext cx="2016705" cy="311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kk-KZ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Прямоугольник 201">
            <a:extLst>
              <a:ext uri="{FF2B5EF4-FFF2-40B4-BE49-F238E27FC236}">
                <a16:creationId xmlns="" xmlns:a16="http://schemas.microsoft.com/office/drawing/2014/main" id="{B3606FFA-6D5B-42CB-ACC9-EB8D66FF0881}"/>
              </a:ext>
            </a:extLst>
          </p:cNvPr>
          <p:cNvSpPr/>
          <p:nvPr/>
        </p:nvSpPr>
        <p:spPr>
          <a:xfrm>
            <a:off x="94180" y="6147093"/>
            <a:ext cx="11864801" cy="50537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 sz="12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Прямоугольник 202">
            <a:extLst>
              <a:ext uri="{FF2B5EF4-FFF2-40B4-BE49-F238E27FC236}">
                <a16:creationId xmlns="" xmlns:a16="http://schemas.microsoft.com/office/drawing/2014/main" id="{BC1AAD7E-4A81-4CF2-AF4D-D5C94769F5E5}"/>
              </a:ext>
            </a:extLst>
          </p:cNvPr>
          <p:cNvSpPr/>
          <p:nvPr/>
        </p:nvSpPr>
        <p:spPr>
          <a:xfrm>
            <a:off x="774345" y="6197843"/>
            <a:ext cx="115992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ru-RU" sz="1600" b="1" dirty="0" smtClean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* по предварительной информации МИО </a:t>
            </a:r>
            <a:endParaRPr lang="ru-RU" sz="1600" b="1" dirty="0">
              <a:solidFill>
                <a:prstClr val="white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Shape 876"/>
          <p:cNvSpPr/>
          <p:nvPr/>
        </p:nvSpPr>
        <p:spPr>
          <a:xfrm>
            <a:off x="11572845" y="0"/>
            <a:ext cx="485775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endParaRPr sz="180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Shape 877"/>
          <p:cNvSpPr txBox="1">
            <a:spLocks/>
          </p:cNvSpPr>
          <p:nvPr/>
        </p:nvSpPr>
        <p:spPr>
          <a:xfrm>
            <a:off x="11234788" y="114466"/>
            <a:ext cx="77152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800" dirty="0" smtClean="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lang="ru-RU" sz="2800" dirty="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16"/>
          <p:cNvSpPr/>
          <p:nvPr/>
        </p:nvSpPr>
        <p:spPr>
          <a:xfrm>
            <a:off x="5705799" y="2542239"/>
            <a:ext cx="2035743" cy="191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158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Shape 926"/>
          <p:cNvSpPr/>
          <p:nvPr/>
        </p:nvSpPr>
        <p:spPr>
          <a:xfrm>
            <a:off x="5672900" y="4002723"/>
            <a:ext cx="2068642" cy="2155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158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Shape 932"/>
          <p:cNvSpPr/>
          <p:nvPr/>
        </p:nvSpPr>
        <p:spPr>
          <a:xfrm>
            <a:off x="5683032" y="1082856"/>
            <a:ext cx="2024687" cy="2122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159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Shape 938"/>
          <p:cNvSpPr/>
          <p:nvPr/>
        </p:nvSpPr>
        <p:spPr>
          <a:xfrm>
            <a:off x="5714948" y="3669207"/>
            <a:ext cx="2026594" cy="2661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158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Shape 944"/>
          <p:cNvSpPr/>
          <p:nvPr/>
        </p:nvSpPr>
        <p:spPr>
          <a:xfrm>
            <a:off x="5707755" y="2809864"/>
            <a:ext cx="2009416" cy="214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158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Shape 950"/>
          <p:cNvSpPr/>
          <p:nvPr/>
        </p:nvSpPr>
        <p:spPr>
          <a:xfrm>
            <a:off x="5684027" y="4533139"/>
            <a:ext cx="2057515" cy="215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Shape 956"/>
          <p:cNvSpPr/>
          <p:nvPr/>
        </p:nvSpPr>
        <p:spPr>
          <a:xfrm>
            <a:off x="5680332" y="1347656"/>
            <a:ext cx="2025712" cy="1988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158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Shape 962"/>
          <p:cNvSpPr/>
          <p:nvPr/>
        </p:nvSpPr>
        <p:spPr>
          <a:xfrm>
            <a:off x="5683147" y="4274644"/>
            <a:ext cx="2055796" cy="1996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158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Shape 968"/>
          <p:cNvSpPr/>
          <p:nvPr/>
        </p:nvSpPr>
        <p:spPr>
          <a:xfrm>
            <a:off x="5691218" y="1611502"/>
            <a:ext cx="2025713" cy="2091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158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Shape 974"/>
          <p:cNvSpPr/>
          <p:nvPr/>
        </p:nvSpPr>
        <p:spPr>
          <a:xfrm>
            <a:off x="5684027" y="1886274"/>
            <a:ext cx="2022019" cy="228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158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Shape 983"/>
          <p:cNvSpPr/>
          <p:nvPr/>
        </p:nvSpPr>
        <p:spPr>
          <a:xfrm>
            <a:off x="5702103" y="2231496"/>
            <a:ext cx="2015068" cy="2088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159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Shape 989"/>
          <p:cNvSpPr/>
          <p:nvPr/>
        </p:nvSpPr>
        <p:spPr>
          <a:xfrm>
            <a:off x="5684026" y="3137062"/>
            <a:ext cx="2057515" cy="1712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158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Shape 1000"/>
          <p:cNvSpPr/>
          <p:nvPr/>
        </p:nvSpPr>
        <p:spPr>
          <a:xfrm>
            <a:off x="5677734" y="4787105"/>
            <a:ext cx="2061209" cy="2525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Shape 799"/>
          <p:cNvSpPr/>
          <p:nvPr/>
        </p:nvSpPr>
        <p:spPr>
          <a:xfrm>
            <a:off x="5680332" y="5123099"/>
            <a:ext cx="2061210" cy="311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Shape 994"/>
          <p:cNvSpPr/>
          <p:nvPr/>
        </p:nvSpPr>
        <p:spPr>
          <a:xfrm>
            <a:off x="5684027" y="3415604"/>
            <a:ext cx="2054916" cy="2079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/>
            <a:r>
              <a:rPr lang="kk-KZ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159</a:t>
            </a:r>
            <a:endParaRPr lang="ru-RU" sz="1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47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10478</TotalTime>
  <Words>583</Words>
  <Application>Microsoft Office PowerPoint</Application>
  <PresentationFormat>Широкоэкранный</PresentationFormat>
  <Paragraphs>241</Paragraphs>
  <Slides>5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Тема Office</vt:lpstr>
      <vt:lpstr>3_Тема Office</vt:lpstr>
      <vt:lpstr>5_Тема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будущего фермера</dc:title>
  <dc:creator>internet</dc:creator>
  <cp:lastModifiedBy>Султанов Азат Сиражиддинович</cp:lastModifiedBy>
  <cp:revision>620</cp:revision>
  <cp:lastPrinted>2018-09-06T12:27:44Z</cp:lastPrinted>
  <dcterms:created xsi:type="dcterms:W3CDTF">2018-06-08T10:03:05Z</dcterms:created>
  <dcterms:modified xsi:type="dcterms:W3CDTF">2018-09-06T13:58:23Z</dcterms:modified>
</cp:coreProperties>
</file>